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17"/>
  </p:notesMasterIdLst>
  <p:sldIdLst>
    <p:sldId id="256" r:id="rId2"/>
    <p:sldId id="258" r:id="rId3"/>
    <p:sldId id="266" r:id="rId4"/>
    <p:sldId id="269" r:id="rId5"/>
    <p:sldId id="271" r:id="rId6"/>
    <p:sldId id="272" r:id="rId7"/>
    <p:sldId id="268" r:id="rId8"/>
    <p:sldId id="270" r:id="rId9"/>
    <p:sldId id="274" r:id="rId10"/>
    <p:sldId id="273" r:id="rId11"/>
    <p:sldId id="278" r:id="rId12"/>
    <p:sldId id="276" r:id="rId13"/>
    <p:sldId id="277" r:id="rId14"/>
    <p:sldId id="280" r:id="rId15"/>
    <p:sldId id="279" r:id="rId16"/>
  </p:sldIdLst>
  <p:sldSz cx="12192000" cy="6858000"/>
  <p:notesSz cx="6858000" cy="147637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1FD41-2C2F-E793-EB94-C446594A2531}" v="1" dt="2018-12-20T10:24:14.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780" autoAdjust="0"/>
  </p:normalViewPr>
  <p:slideViewPr>
    <p:cSldViewPr snapToGrid="0">
      <p:cViewPr varScale="1">
        <p:scale>
          <a:sx n="71" d="100"/>
          <a:sy n="71" d="100"/>
        </p:scale>
        <p:origin x="11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gebruiker" userId="S::urn:spo:anon#a66dae8dcbbb818596911db8a8f18a7d5b34d8d679c1a74a9d2d685413cbbcf8::" providerId="AD" clId="Web-{4FBE2AD8-2D26-4047-96EA-029093FBAEC1}"/>
    <pc:docChg chg="modSld">
      <pc:chgData name="Gastgebruiker" userId="S::urn:spo:anon#a66dae8dcbbb818596911db8a8f18a7d5b34d8d679c1a74a9d2d685413cbbcf8::" providerId="AD" clId="Web-{4FBE2AD8-2D26-4047-96EA-029093FBAEC1}" dt="2018-12-20T08:25:22.209" v="42" actId="1076"/>
      <pc:docMkLst>
        <pc:docMk/>
      </pc:docMkLst>
      <pc:sldChg chg="addSp modSp modNotes">
        <pc:chgData name="Gastgebruiker" userId="S::urn:spo:anon#a66dae8dcbbb818596911db8a8f18a7d5b34d8d679c1a74a9d2d685413cbbcf8::" providerId="AD" clId="Web-{4FBE2AD8-2D26-4047-96EA-029093FBAEC1}" dt="2018-12-20T08:25:22.209" v="42" actId="1076"/>
        <pc:sldMkLst>
          <pc:docMk/>
          <pc:sldMk cId="812141657" sldId="271"/>
        </pc:sldMkLst>
        <pc:picChg chg="mod">
          <ac:chgData name="Gastgebruiker" userId="S::urn:spo:anon#a66dae8dcbbb818596911db8a8f18a7d5b34d8d679c1a74a9d2d685413cbbcf8::" providerId="AD" clId="Web-{4FBE2AD8-2D26-4047-96EA-029093FBAEC1}" dt="2018-12-20T08:25:22.209" v="42" actId="1076"/>
          <ac:picMkLst>
            <pc:docMk/>
            <pc:sldMk cId="812141657" sldId="271"/>
            <ac:picMk id="2" creationId="{40943A72-08D6-45A1-A598-8C37239FE06E}"/>
          </ac:picMkLst>
        </pc:picChg>
        <pc:picChg chg="add mod">
          <ac:chgData name="Gastgebruiker" userId="S::urn:spo:anon#a66dae8dcbbb818596911db8a8f18a7d5b34d8d679c1a74a9d2d685413cbbcf8::" providerId="AD" clId="Web-{4FBE2AD8-2D26-4047-96EA-029093FBAEC1}" dt="2018-12-20T08:25:04.662" v="37" actId="1076"/>
          <ac:picMkLst>
            <pc:docMk/>
            <pc:sldMk cId="812141657" sldId="271"/>
            <ac:picMk id="3" creationId="{DFA22C7A-A6DF-486F-BFAA-C004347B76F1}"/>
          </ac:picMkLst>
        </pc:picChg>
        <pc:picChg chg="mod">
          <ac:chgData name="Gastgebruiker" userId="S::urn:spo:anon#a66dae8dcbbb818596911db8a8f18a7d5b34d8d679c1a74a9d2d685413cbbcf8::" providerId="AD" clId="Web-{4FBE2AD8-2D26-4047-96EA-029093FBAEC1}" dt="2018-12-20T08:25:18.147" v="41" actId="1076"/>
          <ac:picMkLst>
            <pc:docMk/>
            <pc:sldMk cId="812141657" sldId="271"/>
            <ac:picMk id="4" creationId="{DECE19B3-67A2-44EB-A4F5-BA6B4370D06F}"/>
          </ac:picMkLst>
        </pc:picChg>
        <pc:picChg chg="add mod">
          <ac:chgData name="Gastgebruiker" userId="S::urn:spo:anon#a66dae8dcbbb818596911db8a8f18a7d5b34d8d679c1a74a9d2d685413cbbcf8::" providerId="AD" clId="Web-{4FBE2AD8-2D26-4047-96EA-029093FBAEC1}" dt="2018-12-20T08:25:06.709" v="38" actId="1076"/>
          <ac:picMkLst>
            <pc:docMk/>
            <pc:sldMk cId="812141657" sldId="271"/>
            <ac:picMk id="6" creationId="{2D70C241-133E-4465-8EF5-2E6B90D3531D}"/>
          </ac:picMkLst>
        </pc:picChg>
        <pc:picChg chg="add mod">
          <ac:chgData name="Gastgebruiker" userId="S::urn:spo:anon#a66dae8dcbbb818596911db8a8f18a7d5b34d8d679c1a74a9d2d685413cbbcf8::" providerId="AD" clId="Web-{4FBE2AD8-2D26-4047-96EA-029093FBAEC1}" dt="2018-12-20T08:25:09.600" v="39" actId="1076"/>
          <ac:picMkLst>
            <pc:docMk/>
            <pc:sldMk cId="812141657" sldId="271"/>
            <ac:picMk id="8" creationId="{64C0CD65-4C8C-478B-9400-8A0DF46386C2}"/>
          </ac:picMkLst>
        </pc:picChg>
        <pc:picChg chg="add mod">
          <ac:chgData name="Gastgebruiker" userId="S::urn:spo:anon#a66dae8dcbbb818596911db8a8f18a7d5b34d8d679c1a74a9d2d685413cbbcf8::" providerId="AD" clId="Web-{4FBE2AD8-2D26-4047-96EA-029093FBAEC1}" dt="2018-12-20T08:25:13.178" v="40" actId="1076"/>
          <ac:picMkLst>
            <pc:docMk/>
            <pc:sldMk cId="812141657" sldId="271"/>
            <ac:picMk id="10" creationId="{03E82C2E-F87D-4261-B3A6-BD66341AD03E}"/>
          </ac:picMkLst>
        </pc:picChg>
      </pc:sldChg>
    </pc:docChg>
  </pc:docChgLst>
  <pc:docChgLst>
    <pc:chgData name="Ward Poel" userId="S::11702618@student.pxl.be::fb978572-3806-4b55-b39a-ab47eb2da678" providerId="AD" clId="Web-{A2F1FD41-2C2F-E793-EB94-C446594A2531}"/>
    <pc:docChg chg="modSld">
      <pc:chgData name="Ward Poel" userId="S::11702618@student.pxl.be::fb978572-3806-4b55-b39a-ab47eb2da678" providerId="AD" clId="Web-{A2F1FD41-2C2F-E793-EB94-C446594A2531}" dt="2018-12-20T10:24:14.198" v="35" actId="14100"/>
      <pc:docMkLst>
        <pc:docMk/>
      </pc:docMkLst>
      <pc:sldChg chg="modNotes">
        <pc:chgData name="Ward Poel" userId="S::11702618@student.pxl.be::fb978572-3806-4b55-b39a-ab47eb2da678" providerId="AD" clId="Web-{A2F1FD41-2C2F-E793-EB94-C446594A2531}" dt="2018-12-20T09:51:36.119" v="16"/>
        <pc:sldMkLst>
          <pc:docMk/>
          <pc:sldMk cId="1462316488" sldId="268"/>
        </pc:sldMkLst>
      </pc:sldChg>
      <pc:sldChg chg="modNotes">
        <pc:chgData name="Ward Poel" userId="S::11702618@student.pxl.be::fb978572-3806-4b55-b39a-ab47eb2da678" providerId="AD" clId="Web-{A2F1FD41-2C2F-E793-EB94-C446594A2531}" dt="2018-12-20T09:52:04.245" v="33"/>
        <pc:sldMkLst>
          <pc:docMk/>
          <pc:sldMk cId="3581850175" sldId="270"/>
        </pc:sldMkLst>
      </pc:sldChg>
      <pc:sldChg chg="modSp">
        <pc:chgData name="Ward Poel" userId="S::11702618@student.pxl.be::fb978572-3806-4b55-b39a-ab47eb2da678" providerId="AD" clId="Web-{A2F1FD41-2C2F-E793-EB94-C446594A2531}" dt="2018-12-20T10:24:14.198" v="35" actId="14100"/>
        <pc:sldMkLst>
          <pc:docMk/>
          <pc:sldMk cId="37292930" sldId="274"/>
        </pc:sldMkLst>
        <pc:picChg chg="mod">
          <ac:chgData name="Ward Poel" userId="S::11702618@student.pxl.be::fb978572-3806-4b55-b39a-ab47eb2da678" providerId="AD" clId="Web-{A2F1FD41-2C2F-E793-EB94-C446594A2531}" dt="2018-12-20T10:24:14.198" v="35" actId="14100"/>
          <ac:picMkLst>
            <pc:docMk/>
            <pc:sldMk cId="37292930" sldId="274"/>
            <ac:picMk id="10" creationId="{5469A418-7E78-4D57-B8E1-6BB4808A3D8A}"/>
          </ac:picMkLst>
        </pc:picChg>
      </pc:sldChg>
    </pc:docChg>
  </pc:docChgLst>
  <pc:docChgLst>
    <pc:chgData name="Joachim Veulemans" userId="S::11700247@student.pxl.be::b0e0d82f-3f85-49db-8c8d-ff11911cb9e9" providerId="AD" clId="Web-{231408D4-FFE8-4E76-A598-E5D279C4149E}"/>
    <pc:docChg chg="addSld modSld">
      <pc:chgData name="Joachim Veulemans" userId="S::11700247@student.pxl.be::b0e0d82f-3f85-49db-8c8d-ff11911cb9e9" providerId="AD" clId="Web-{231408D4-FFE8-4E76-A598-E5D279C4149E}" dt="2018-12-19T13:26:06.636" v="52" actId="14100"/>
      <pc:docMkLst>
        <pc:docMk/>
      </pc:docMkLst>
      <pc:sldChg chg="addSp delSp modSp new">
        <pc:chgData name="Joachim Veulemans" userId="S::11700247@student.pxl.be::b0e0d82f-3f85-49db-8c8d-ff11911cb9e9" providerId="AD" clId="Web-{231408D4-FFE8-4E76-A598-E5D279C4149E}" dt="2018-12-19T13:26:06.636" v="52" actId="14100"/>
        <pc:sldMkLst>
          <pc:docMk/>
          <pc:sldMk cId="2444960156" sldId="280"/>
        </pc:sldMkLst>
        <pc:spChg chg="mod">
          <ac:chgData name="Joachim Veulemans" userId="S::11700247@student.pxl.be::b0e0d82f-3f85-49db-8c8d-ff11911cb9e9" providerId="AD" clId="Web-{231408D4-FFE8-4E76-A598-E5D279C4149E}" dt="2018-12-19T13:21:17.730" v="19" actId="20577"/>
          <ac:spMkLst>
            <pc:docMk/>
            <pc:sldMk cId="2444960156" sldId="280"/>
            <ac:spMk id="2" creationId="{35123F27-C932-4EBB-AAAE-3494FDA5E276}"/>
          </ac:spMkLst>
        </pc:spChg>
        <pc:spChg chg="del">
          <ac:chgData name="Joachim Veulemans" userId="S::11700247@student.pxl.be::b0e0d82f-3f85-49db-8c8d-ff11911cb9e9" providerId="AD" clId="Web-{231408D4-FFE8-4E76-A598-E5D279C4149E}" dt="2018-12-19T13:21:12.230" v="18"/>
          <ac:spMkLst>
            <pc:docMk/>
            <pc:sldMk cId="2444960156" sldId="280"/>
            <ac:spMk id="3" creationId="{BA2B85AE-EC95-42FF-B5EB-02DB5B268404}"/>
          </ac:spMkLst>
        </pc:spChg>
        <pc:picChg chg="add del mod modCrop">
          <ac:chgData name="Joachim Veulemans" userId="S::11700247@student.pxl.be::b0e0d82f-3f85-49db-8c8d-ff11911cb9e9" providerId="AD" clId="Web-{231408D4-FFE8-4E76-A598-E5D279C4149E}" dt="2018-12-19T13:25:46.511" v="42"/>
          <ac:picMkLst>
            <pc:docMk/>
            <pc:sldMk cId="2444960156" sldId="280"/>
            <ac:picMk id="4" creationId="{427B55DB-FF2D-4277-A814-A696AB40E9B0}"/>
          </ac:picMkLst>
        </pc:picChg>
        <pc:picChg chg="add del mod">
          <ac:chgData name="Joachim Veulemans" userId="S::11700247@student.pxl.be::b0e0d82f-3f85-49db-8c8d-ff11911cb9e9" providerId="AD" clId="Web-{231408D4-FFE8-4E76-A598-E5D279C4149E}" dt="2018-12-19T13:25:50.308" v="45"/>
          <ac:picMkLst>
            <pc:docMk/>
            <pc:sldMk cId="2444960156" sldId="280"/>
            <ac:picMk id="6" creationId="{D95D9A5F-743A-4028-A73E-EEC56B44A3D9}"/>
          </ac:picMkLst>
        </pc:picChg>
        <pc:picChg chg="add del mod">
          <ac:chgData name="Joachim Veulemans" userId="S::11700247@student.pxl.be::b0e0d82f-3f85-49db-8c8d-ff11911cb9e9" providerId="AD" clId="Web-{231408D4-FFE8-4E76-A598-E5D279C4149E}" dt="2018-12-19T13:25:49.074" v="44"/>
          <ac:picMkLst>
            <pc:docMk/>
            <pc:sldMk cId="2444960156" sldId="280"/>
            <ac:picMk id="8" creationId="{7F82303F-5E5A-425E-8025-C93DB54B4390}"/>
          </ac:picMkLst>
        </pc:picChg>
        <pc:picChg chg="add del mod">
          <ac:chgData name="Joachim Veulemans" userId="S::11700247@student.pxl.be::b0e0d82f-3f85-49db-8c8d-ff11911cb9e9" providerId="AD" clId="Web-{231408D4-FFE8-4E76-A598-E5D279C4149E}" dt="2018-12-19T13:25:47.714" v="43"/>
          <ac:picMkLst>
            <pc:docMk/>
            <pc:sldMk cId="2444960156" sldId="280"/>
            <ac:picMk id="10" creationId="{547FD2E2-A7B8-4F98-8E2C-07334E6BC3A6}"/>
          </ac:picMkLst>
        </pc:picChg>
        <pc:picChg chg="add del mod">
          <ac:chgData name="Joachim Veulemans" userId="S::11700247@student.pxl.be::b0e0d82f-3f85-49db-8c8d-ff11911cb9e9" providerId="AD" clId="Web-{231408D4-FFE8-4E76-A598-E5D279C4149E}" dt="2018-12-19T13:25:51.308" v="46"/>
          <ac:picMkLst>
            <pc:docMk/>
            <pc:sldMk cId="2444960156" sldId="280"/>
            <ac:picMk id="12" creationId="{3716D91C-BD0C-4920-9F33-8A401C83B248}"/>
          </ac:picMkLst>
        </pc:picChg>
        <pc:picChg chg="add mod">
          <ac:chgData name="Joachim Veulemans" userId="S::11700247@student.pxl.be::b0e0d82f-3f85-49db-8c8d-ff11911cb9e9" providerId="AD" clId="Web-{231408D4-FFE8-4E76-A598-E5D279C4149E}" dt="2018-12-19T13:26:06.636" v="52" actId="14100"/>
          <ac:picMkLst>
            <pc:docMk/>
            <pc:sldMk cId="2444960156" sldId="280"/>
            <ac:picMk id="14" creationId="{BBFAF683-0835-44BB-8920-E757B9E059D3}"/>
          </ac:picMkLst>
        </pc:picChg>
      </pc:sldChg>
    </pc:docChg>
  </pc:docChgLst>
  <pc:docChgLst>
    <pc:chgData name="Ward Poel" userId="S::11702618@student.pxl.be::fb978572-3806-4b55-b39a-ab47eb2da678" providerId="AD" clId="Web-{E1026C53-35FA-4C5F-AF77-875527566B98}"/>
    <pc:docChg chg="modSld">
      <pc:chgData name="Ward Poel" userId="S::11702618@student.pxl.be::fb978572-3806-4b55-b39a-ab47eb2da678" providerId="AD" clId="Web-{E1026C53-35FA-4C5F-AF77-875527566B98}" dt="2018-12-20T08:54:06.619" v="4" actId="1076"/>
      <pc:docMkLst>
        <pc:docMk/>
      </pc:docMkLst>
      <pc:sldChg chg="modSp modNotes">
        <pc:chgData name="Ward Poel" userId="S::11702618@student.pxl.be::fb978572-3806-4b55-b39a-ab47eb2da678" providerId="AD" clId="Web-{E1026C53-35FA-4C5F-AF77-875527566B98}" dt="2018-12-20T08:54:06.619" v="4" actId="1076"/>
        <pc:sldMkLst>
          <pc:docMk/>
          <pc:sldMk cId="3581850175" sldId="270"/>
        </pc:sldMkLst>
        <pc:picChg chg="mod">
          <ac:chgData name="Ward Poel" userId="S::11702618@student.pxl.be::fb978572-3806-4b55-b39a-ab47eb2da678" providerId="AD" clId="Web-{E1026C53-35FA-4C5F-AF77-875527566B98}" dt="2018-12-20T08:54:06.619" v="4" actId="1076"/>
          <ac:picMkLst>
            <pc:docMk/>
            <pc:sldMk cId="3581850175" sldId="270"/>
            <ac:picMk id="7" creationId="{882BCD4D-0972-4DCF-9E97-C67428546BF9}"/>
          </ac:picMkLst>
        </pc:picChg>
      </pc:sldChg>
    </pc:docChg>
  </pc:docChgLst>
  <pc:docChgLst>
    <pc:chgData name="Joachim Veulemans" userId="S::11700247@student.pxl.be::b0e0d82f-3f85-49db-8c8d-ff11911cb9e9" providerId="AD" clId="Web-{13F56C53-4D71-417B-8C26-28C2541CDBD8}"/>
    <pc:docChg chg="delSld modSld sldOrd">
      <pc:chgData name="Joachim Veulemans" userId="S::11700247@student.pxl.be::b0e0d82f-3f85-49db-8c8d-ff11911cb9e9" providerId="AD" clId="Web-{13F56C53-4D71-417B-8C26-28C2541CDBD8}" dt="2018-12-19T22:38:33.082" v="34" actId="1076"/>
      <pc:docMkLst>
        <pc:docMk/>
      </pc:docMkLst>
      <pc:sldChg chg="del">
        <pc:chgData name="Joachim Veulemans" userId="S::11700247@student.pxl.be::b0e0d82f-3f85-49db-8c8d-ff11911cb9e9" providerId="AD" clId="Web-{13F56C53-4D71-417B-8C26-28C2541CDBD8}" dt="2018-12-19T22:33:22.626" v="0"/>
        <pc:sldMkLst>
          <pc:docMk/>
          <pc:sldMk cId="1895921363" sldId="262"/>
        </pc:sldMkLst>
      </pc:sldChg>
      <pc:sldChg chg="addSp modSp">
        <pc:chgData name="Joachim Veulemans" userId="S::11700247@student.pxl.be::b0e0d82f-3f85-49db-8c8d-ff11911cb9e9" providerId="AD" clId="Web-{13F56C53-4D71-417B-8C26-28C2541CDBD8}" dt="2018-12-19T22:38:33.082" v="34" actId="1076"/>
        <pc:sldMkLst>
          <pc:docMk/>
          <pc:sldMk cId="173522804" sldId="273"/>
        </pc:sldMkLst>
        <pc:picChg chg="add mod">
          <ac:chgData name="Joachim Veulemans" userId="S::11700247@student.pxl.be::b0e0d82f-3f85-49db-8c8d-ff11911cb9e9" providerId="AD" clId="Web-{13F56C53-4D71-417B-8C26-28C2541CDBD8}" dt="2018-12-19T22:37:51.379" v="27" actId="1076"/>
          <ac:picMkLst>
            <pc:docMk/>
            <pc:sldMk cId="173522804" sldId="273"/>
            <ac:picMk id="2" creationId="{FF0EEA52-7EB4-40C1-9EC6-7C30E2966AC9}"/>
          </ac:picMkLst>
        </pc:picChg>
        <pc:picChg chg="mod">
          <ac:chgData name="Joachim Veulemans" userId="S::11700247@student.pxl.be::b0e0d82f-3f85-49db-8c8d-ff11911cb9e9" providerId="AD" clId="Web-{13F56C53-4D71-417B-8C26-28C2541CDBD8}" dt="2018-12-19T22:35:41.035" v="11" actId="1076"/>
          <ac:picMkLst>
            <pc:docMk/>
            <pc:sldMk cId="173522804" sldId="273"/>
            <ac:picMk id="3" creationId="{FF7A363C-E466-4288-B7E0-5FF2EBBF0AC4}"/>
          </ac:picMkLst>
        </pc:picChg>
        <pc:picChg chg="mod">
          <ac:chgData name="Joachim Veulemans" userId="S::11700247@student.pxl.be::b0e0d82f-3f85-49db-8c8d-ff11911cb9e9" providerId="AD" clId="Web-{13F56C53-4D71-417B-8C26-28C2541CDBD8}" dt="2018-12-19T22:35:37.457" v="10" actId="1076"/>
          <ac:picMkLst>
            <pc:docMk/>
            <pc:sldMk cId="173522804" sldId="273"/>
            <ac:picMk id="6" creationId="{12977E20-3F77-4167-8BE5-70063D2BBAF0}"/>
          </ac:picMkLst>
        </pc:picChg>
        <pc:picChg chg="add mod">
          <ac:chgData name="Joachim Veulemans" userId="S::11700247@student.pxl.be::b0e0d82f-3f85-49db-8c8d-ff11911cb9e9" providerId="AD" clId="Web-{13F56C53-4D71-417B-8C26-28C2541CDBD8}" dt="2018-12-19T22:37:52.676" v="28" actId="1076"/>
          <ac:picMkLst>
            <pc:docMk/>
            <pc:sldMk cId="173522804" sldId="273"/>
            <ac:picMk id="7" creationId="{A3B83ABC-9998-442C-83D0-4621C4095167}"/>
          </ac:picMkLst>
        </pc:picChg>
        <pc:picChg chg="add mod">
          <ac:chgData name="Joachim Veulemans" userId="S::11700247@student.pxl.be::b0e0d82f-3f85-49db-8c8d-ff11911cb9e9" providerId="AD" clId="Web-{13F56C53-4D71-417B-8C26-28C2541CDBD8}" dt="2018-12-19T22:37:54.770" v="29" actId="1076"/>
          <ac:picMkLst>
            <pc:docMk/>
            <pc:sldMk cId="173522804" sldId="273"/>
            <ac:picMk id="9" creationId="{35ECE713-8C86-49B8-B4F4-AB8952790965}"/>
          </ac:picMkLst>
        </pc:picChg>
        <pc:picChg chg="add mod">
          <ac:chgData name="Joachim Veulemans" userId="S::11700247@student.pxl.be::b0e0d82f-3f85-49db-8c8d-ff11911cb9e9" providerId="AD" clId="Web-{13F56C53-4D71-417B-8C26-28C2541CDBD8}" dt="2018-12-19T22:37:59.613" v="30" actId="1076"/>
          <ac:picMkLst>
            <pc:docMk/>
            <pc:sldMk cId="173522804" sldId="273"/>
            <ac:picMk id="11" creationId="{B02147E2-8286-49CD-9D39-7B0CBC38A1D6}"/>
          </ac:picMkLst>
        </pc:picChg>
        <pc:picChg chg="add mod">
          <ac:chgData name="Joachim Veulemans" userId="S::11700247@student.pxl.be::b0e0d82f-3f85-49db-8c8d-ff11911cb9e9" providerId="AD" clId="Web-{13F56C53-4D71-417B-8C26-28C2541CDBD8}" dt="2018-12-19T22:38:33.082" v="34" actId="1076"/>
          <ac:picMkLst>
            <pc:docMk/>
            <pc:sldMk cId="173522804" sldId="273"/>
            <ac:picMk id="13" creationId="{2987BBFD-FC3F-43AE-A689-CDBD9BEEAFE8}"/>
          </ac:picMkLst>
        </pc:picChg>
      </pc:sldChg>
      <pc:sldChg chg="ord">
        <pc:chgData name="Joachim Veulemans" userId="S::11700247@student.pxl.be::b0e0d82f-3f85-49db-8c8d-ff11911cb9e9" providerId="AD" clId="Web-{13F56C53-4D71-417B-8C26-28C2541CDBD8}" dt="2018-12-19T22:33:30.470" v="1"/>
        <pc:sldMkLst>
          <pc:docMk/>
          <pc:sldMk cId="919553057" sldId="279"/>
        </pc:sldMkLst>
      </pc:sldChg>
      <pc:sldChg chg="addAnim delAnim modAnim">
        <pc:chgData name="Joachim Veulemans" userId="S::11700247@student.pxl.be::b0e0d82f-3f85-49db-8c8d-ff11911cb9e9" providerId="AD" clId="Web-{13F56C53-4D71-417B-8C26-28C2541CDBD8}" dt="2018-12-19T22:34:10.503" v="5"/>
        <pc:sldMkLst>
          <pc:docMk/>
          <pc:sldMk cId="2444960156"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A0752-8630-4CFA-B56C-DEF5C2DAB2EB}" type="datetimeFigureOut">
              <a:rPr lang="nl-NL"/>
              <a:t>20-12-2018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239EEE-6EFF-49C9-8ECB-35576E5D5AB1}" type="slidenum">
              <a:rPr lang="nl-NL"/>
              <a:t>‹nr.›</a:t>
            </a:fld>
            <a:endParaRPr lang="nl-NL"/>
          </a:p>
        </p:txBody>
      </p:sp>
    </p:spTree>
    <p:extLst>
      <p:ext uri="{BB962C8B-B14F-4D97-AF65-F5344CB8AC3E}">
        <p14:creationId xmlns:p14="http://schemas.microsoft.com/office/powerpoint/2010/main" val="927825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xpandedramblings.com/index.php/paypal-statistics/" TargetMode="External"/><Relationship Id="rId13" Type="http://schemas.openxmlformats.org/officeDocument/2006/relationships/hyperlink" Target="https://finance.yahoo.com/news/7-fun-facts-paypal-pypl-161704951.html" TargetMode="External"/><Relationship Id="rId3" Type="http://schemas.openxmlformats.org/officeDocument/2006/relationships/hyperlink" Target="http://results-raises-financial-guidance/" TargetMode="External"/><Relationship Id="rId7" Type="http://schemas.openxmlformats.org/officeDocument/2006/relationships/hyperlink" Target="http://paypal-success-story-01-2.png/" TargetMode="External"/><Relationship Id="rId12" Type="http://schemas.openxmlformats.org/officeDocument/2006/relationships/hyperlink" Target="http://fortune.com/2016/10/20/venmo-20-billion/"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demographics-global-workforce/" TargetMode="External"/><Relationship Id="rId11" Type="http://schemas.openxmlformats.org/officeDocument/2006/relationships/hyperlink" Target="http://commerce-platform-modest-run-by-obamas-former-campaign-cto/" TargetMode="External"/><Relationship Id="rId5" Type="http://schemas.openxmlformats.org/officeDocument/2006/relationships/hyperlink" Target="https://www.paypal.com/us/webapps/mpp/about" TargetMode="External"/><Relationship Id="rId10" Type="http://schemas.openxmlformats.org/officeDocument/2006/relationships/hyperlink" Target="http://online-shoppers-prefer/" TargetMode="External"/><Relationship Id="rId4" Type="http://schemas.openxmlformats.org/officeDocument/2006/relationships/hyperlink" Target="https://www.alexa.com/siteinfo/paypal.com" TargetMode="External"/><Relationship Id="rId9" Type="http://schemas.openxmlformats.org/officeDocument/2006/relationships/hyperlink" Target="https://trends.builtwith.com/payment/PayPal/Market-Share" TargetMode="External"/><Relationship Id="rId14" Type="http://schemas.openxmlformats.org/officeDocument/2006/relationships/hyperlink" Target="http://biggest-days-in-histor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cs typeface="Calibri"/>
              </a:rPr>
              <a:t>Table of contents:</a:t>
            </a:r>
          </a:p>
          <a:p>
            <a:pPr marL="342900" indent="-342900">
              <a:spcBef>
                <a:spcPts val="1000"/>
              </a:spcBef>
              <a:buFont typeface="Arial"/>
              <a:buChar char="•"/>
            </a:pPr>
            <a:r>
              <a:rPr lang="nl-NL" dirty="0"/>
              <a:t>PayPal</a:t>
            </a:r>
            <a:endParaRPr lang="en-US" dirty="0"/>
          </a:p>
          <a:p>
            <a:pPr marL="342900" indent="-342900">
              <a:spcBef>
                <a:spcPts val="1000"/>
              </a:spcBef>
              <a:buFont typeface="Arial"/>
              <a:buChar char="•"/>
            </a:pPr>
            <a:r>
              <a:rPr lang="nl-NL" dirty="0" err="1"/>
              <a:t>History</a:t>
            </a:r>
            <a:endParaRPr lang="en-US" dirty="0"/>
          </a:p>
          <a:p>
            <a:pPr marL="342900" indent="-342900">
              <a:spcBef>
                <a:spcPts val="1000"/>
              </a:spcBef>
              <a:buFont typeface="Arial"/>
              <a:buChar char="•"/>
            </a:pPr>
            <a:r>
              <a:rPr lang="nl-NL" dirty="0"/>
              <a:t>The </a:t>
            </a:r>
            <a:r>
              <a:rPr lang="nl-NL" dirty="0" err="1"/>
              <a:t>Biggest</a:t>
            </a:r>
            <a:r>
              <a:rPr lang="nl-NL" dirty="0"/>
              <a:t> </a:t>
            </a:r>
            <a:r>
              <a:rPr lang="nl-NL" dirty="0" err="1"/>
              <a:t>Payment</a:t>
            </a:r>
            <a:r>
              <a:rPr lang="nl-NL" dirty="0"/>
              <a:t> system</a:t>
            </a:r>
            <a:endParaRPr lang="en-US" dirty="0"/>
          </a:p>
          <a:p>
            <a:pPr marL="342900" indent="-342900">
              <a:spcBef>
                <a:spcPts val="1000"/>
              </a:spcBef>
              <a:buFont typeface="Arial"/>
              <a:buChar char="•"/>
            </a:pPr>
            <a:r>
              <a:rPr lang="nl-NL" dirty="0" err="1"/>
              <a:t>Demographics</a:t>
            </a:r>
            <a:endParaRPr lang="en-US" dirty="0"/>
          </a:p>
          <a:p>
            <a:pPr marL="342900" indent="-342900">
              <a:spcBef>
                <a:spcPts val="1000"/>
              </a:spcBef>
              <a:buFont typeface="Arial"/>
              <a:buChar char="•"/>
            </a:pPr>
            <a:r>
              <a:rPr lang="nl-NL" dirty="0" err="1"/>
              <a:t>Paypal</a:t>
            </a:r>
            <a:r>
              <a:rPr lang="nl-NL" dirty="0"/>
              <a:t> </a:t>
            </a:r>
            <a:r>
              <a:rPr lang="nl-NL" dirty="0" err="1"/>
              <a:t>and</a:t>
            </a:r>
            <a:r>
              <a:rPr lang="nl-NL" dirty="0"/>
              <a:t> </a:t>
            </a:r>
            <a:r>
              <a:rPr lang="nl-NL" dirty="0" err="1"/>
              <a:t>the</a:t>
            </a:r>
            <a:r>
              <a:rPr lang="nl-NL" dirty="0"/>
              <a:t> </a:t>
            </a:r>
            <a:r>
              <a:rPr lang="nl-NL" dirty="0" err="1"/>
              <a:t>global</a:t>
            </a:r>
            <a:r>
              <a:rPr lang="nl-NL" dirty="0"/>
              <a:t> market of </a:t>
            </a:r>
            <a:r>
              <a:rPr lang="nl-NL" dirty="0" err="1"/>
              <a:t>payment</a:t>
            </a:r>
            <a:r>
              <a:rPr lang="nl-NL" dirty="0"/>
              <a:t> services</a:t>
            </a:r>
            <a:endParaRPr lang="en-US" dirty="0"/>
          </a:p>
          <a:p>
            <a:pPr marL="342900" indent="-342900">
              <a:spcBef>
                <a:spcPts val="1000"/>
              </a:spcBef>
              <a:buFont typeface="Arial"/>
              <a:buChar char="•"/>
            </a:pPr>
            <a:r>
              <a:rPr lang="nl-NL" dirty="0"/>
              <a:t>Features </a:t>
            </a:r>
            <a:r>
              <a:rPr lang="nl-NL" dirty="0" err="1"/>
              <a:t>for</a:t>
            </a:r>
            <a:r>
              <a:rPr lang="nl-NL" dirty="0"/>
              <a:t> </a:t>
            </a:r>
            <a:r>
              <a:rPr lang="nl-NL" dirty="0" err="1"/>
              <a:t>regular</a:t>
            </a:r>
            <a:r>
              <a:rPr lang="nl-NL" dirty="0"/>
              <a:t> </a:t>
            </a:r>
            <a:r>
              <a:rPr lang="nl-NL" dirty="0" err="1"/>
              <a:t>customers</a:t>
            </a:r>
            <a:endParaRPr lang="en-US" dirty="0"/>
          </a:p>
          <a:p>
            <a:pPr marL="342900" indent="-342900">
              <a:spcBef>
                <a:spcPts val="1000"/>
              </a:spcBef>
              <a:buFont typeface="Arial"/>
              <a:buChar char="•"/>
            </a:pPr>
            <a:r>
              <a:rPr lang="nl-NL" dirty="0"/>
              <a:t>Features </a:t>
            </a:r>
            <a:r>
              <a:rPr lang="nl-NL" dirty="0" err="1"/>
              <a:t>for</a:t>
            </a:r>
            <a:r>
              <a:rPr lang="nl-NL" dirty="0"/>
              <a:t> </a:t>
            </a:r>
            <a:r>
              <a:rPr lang="nl-NL" dirty="0" err="1"/>
              <a:t>businesses</a:t>
            </a:r>
            <a:endParaRPr lang="nl-NL" dirty="0">
              <a:cs typeface="Calibri"/>
            </a:endParaRPr>
          </a:p>
          <a:p>
            <a:pPr marL="342900" indent="-342900">
              <a:spcBef>
                <a:spcPts val="1000"/>
              </a:spcBef>
              <a:buFont typeface="Arial"/>
              <a:buChar char="•"/>
            </a:pPr>
            <a:r>
              <a:rPr lang="nl-NL" dirty="0"/>
              <a:t>Demo</a:t>
            </a:r>
            <a:endParaRPr lang="en-US" dirty="0"/>
          </a:p>
          <a:p>
            <a:pPr marL="342900" indent="-342900">
              <a:spcBef>
                <a:spcPts val="1000"/>
              </a:spcBef>
              <a:buFont typeface="Arial"/>
              <a:buChar char="•"/>
            </a:pPr>
            <a:r>
              <a:rPr lang="nl-NL" dirty="0" err="1"/>
              <a:t>Questions</a:t>
            </a:r>
            <a:r>
              <a:rPr lang="nl-NL" dirty="0"/>
              <a:t>?</a:t>
            </a:r>
            <a:endParaRPr lang="en-US" dirty="0"/>
          </a:p>
        </p:txBody>
      </p:sp>
      <p:sp>
        <p:nvSpPr>
          <p:cNvPr id="4" name="Tijdelijke aanduiding voor dianummer 3"/>
          <p:cNvSpPr>
            <a:spLocks noGrp="1"/>
          </p:cNvSpPr>
          <p:nvPr>
            <p:ph type="sldNum" sz="quarter" idx="5"/>
          </p:nvPr>
        </p:nvSpPr>
        <p:spPr/>
        <p:txBody>
          <a:bodyPr/>
          <a:lstStyle/>
          <a:p>
            <a:fld id="{10239EEE-6EFF-49C9-8ECB-35576E5D5AB1}" type="slidenum">
              <a:rPr lang="nl-NL"/>
              <a:t>1</a:t>
            </a:fld>
            <a:endParaRPr lang="nl-NL"/>
          </a:p>
        </p:txBody>
      </p:sp>
    </p:spTree>
    <p:extLst>
      <p:ext uri="{BB962C8B-B14F-4D97-AF65-F5344CB8AC3E}">
        <p14:creationId xmlns:p14="http://schemas.microsoft.com/office/powerpoint/2010/main" val="1275019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Industries that use PayPal the most:</a:t>
            </a:r>
          </a:p>
          <a:p>
            <a:r>
              <a:rPr lang="en-US">
                <a:cs typeface="Calibri"/>
              </a:rPr>
              <a:t> 1: shopping</a:t>
            </a:r>
          </a:p>
          <a:p>
            <a:r>
              <a:rPr lang="en-US">
                <a:cs typeface="Calibri"/>
              </a:rPr>
              <a:t> 2 Business</a:t>
            </a:r>
          </a:p>
          <a:p>
            <a:r>
              <a:rPr lang="en-US">
                <a:cs typeface="Calibri"/>
              </a:rPr>
              <a:t> Vehicles, technology, travel, entertainment and health</a:t>
            </a:r>
          </a:p>
        </p:txBody>
      </p:sp>
      <p:sp>
        <p:nvSpPr>
          <p:cNvPr id="4" name="Tijdelijke aanduiding voor dianummer 3"/>
          <p:cNvSpPr>
            <a:spLocks noGrp="1"/>
          </p:cNvSpPr>
          <p:nvPr>
            <p:ph type="sldNum" sz="quarter" idx="5"/>
          </p:nvPr>
        </p:nvSpPr>
        <p:spPr/>
        <p:txBody>
          <a:bodyPr/>
          <a:lstStyle/>
          <a:p>
            <a:fld id="{10239EEE-6EFF-49C9-8ECB-35576E5D5AB1}" type="slidenum">
              <a:rPr lang="nl-NL"/>
              <a:t>10</a:t>
            </a:fld>
            <a:endParaRPr lang="nl-NL"/>
          </a:p>
        </p:txBody>
      </p:sp>
    </p:spTree>
    <p:extLst>
      <p:ext uri="{BB962C8B-B14F-4D97-AF65-F5344CB8AC3E}">
        <p14:creationId xmlns:p14="http://schemas.microsoft.com/office/powerpoint/2010/main" val="363385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342900" indent="-342900">
              <a:spcBef>
                <a:spcPts val="1000"/>
              </a:spcBef>
              <a:buFont typeface="Arial"/>
              <a:buChar char="•"/>
            </a:pPr>
            <a:r>
              <a:rPr lang="nl-NL" dirty="0"/>
              <a:t>Het enigste wat je nodig hebt, is een e-mailadres en wachtwoord</a:t>
            </a:r>
            <a:endParaRPr lang="en-US" dirty="0"/>
          </a:p>
          <a:p>
            <a:pPr marL="342900" indent="-342900">
              <a:spcBef>
                <a:spcPts val="1000"/>
              </a:spcBef>
              <a:buFont typeface="Arial"/>
              <a:buChar char="•"/>
            </a:pPr>
            <a:r>
              <a:rPr lang="nl-NL" dirty="0"/>
              <a:t>Veilig online betalen in meer dan 200 markten</a:t>
            </a:r>
            <a:endParaRPr lang="en-US" dirty="0"/>
          </a:p>
          <a:p>
            <a:pPr marL="342900" indent="-342900">
              <a:spcBef>
                <a:spcPts val="1000"/>
              </a:spcBef>
              <a:buFont typeface="Arial"/>
              <a:buChar char="•"/>
            </a:pPr>
            <a:r>
              <a:rPr lang="nl-NL" dirty="0"/>
              <a:t>Bedrag overmaken naar vrienden of familie is gratis</a:t>
            </a:r>
            <a:endParaRPr lang="en-US" dirty="0"/>
          </a:p>
          <a:p>
            <a:pPr marL="342900" indent="-342900">
              <a:spcBef>
                <a:spcPts val="1000"/>
              </a:spcBef>
              <a:buFont typeface="Arial"/>
              <a:buChar char="•"/>
            </a:pPr>
            <a:r>
              <a:rPr lang="nl-NL" dirty="0"/>
              <a:t>Er worden geen kosten in rekening gebracht bij afrekenen, tenzij bij valutaomwisselingen</a:t>
            </a:r>
            <a:endParaRPr lang="en-US" dirty="0"/>
          </a:p>
          <a:p>
            <a:pPr marL="342900" indent="-342900">
              <a:spcBef>
                <a:spcPts val="1000"/>
              </a:spcBef>
              <a:buFont typeface="Arial"/>
              <a:buChar char="•"/>
            </a:pPr>
            <a:r>
              <a:rPr lang="nl-NL" dirty="0"/>
              <a:t>Alle overschrijvingen worden versleuteld verzonden en je financiële gegevens zijn veilig opgeslagen zodat je deze nooit met andere hoeft te delen.</a:t>
            </a:r>
            <a:endParaRPr lang="en-US" dirty="0"/>
          </a:p>
          <a:p>
            <a:pPr marL="342900" indent="-342900">
              <a:spcBef>
                <a:spcPts val="1000"/>
              </a:spcBef>
              <a:buFont typeface="Arial"/>
              <a:buChar char="•"/>
            </a:pPr>
            <a:r>
              <a:rPr lang="nl-NL" dirty="0"/>
              <a:t>Je kan een creditcard of bankrekening koppelen aan </a:t>
            </a:r>
            <a:r>
              <a:rPr lang="nl-NL" dirty="0" err="1"/>
              <a:t>paypal</a:t>
            </a:r>
            <a:endParaRPr lang="en-US" dirty="0"/>
          </a:p>
          <a:p>
            <a:pPr marL="342900" indent="-342900">
              <a:spcBef>
                <a:spcPts val="1000"/>
              </a:spcBef>
              <a:buFont typeface="Arial"/>
              <a:buChar char="•"/>
            </a:pPr>
            <a:r>
              <a:rPr lang="nl-NL" dirty="0"/>
              <a:t>Betaalverzoeken</a:t>
            </a:r>
            <a:endParaRPr lang="en-US" dirty="0"/>
          </a:p>
          <a:p>
            <a:pPr marL="342900" indent="-342900">
              <a:spcBef>
                <a:spcPts val="1000"/>
              </a:spcBef>
              <a:buFont typeface="Arial"/>
              <a:buChar char="•"/>
            </a:pPr>
            <a:r>
              <a:rPr lang="nl-NL" dirty="0" err="1"/>
              <a:t>OneTouch</a:t>
            </a:r>
            <a:endParaRPr lang="en-US" dirty="0"/>
          </a:p>
          <a:p>
            <a:pPr marL="342900" indent="-342900">
              <a:spcBef>
                <a:spcPts val="1000"/>
              </a:spcBef>
              <a:buFont typeface="Arial"/>
              <a:buChar char="•"/>
            </a:pPr>
            <a:r>
              <a:rPr lang="nl-NL" dirty="0"/>
              <a:t>Beschermd door aankoopbescherming</a:t>
            </a:r>
            <a:endParaRPr lang="en-US" dirty="0"/>
          </a:p>
          <a:p>
            <a:pPr marL="342900" indent="-342900">
              <a:spcBef>
                <a:spcPts val="1000"/>
              </a:spcBef>
              <a:buFont typeface="Arial"/>
              <a:buChar char="•"/>
            </a:pPr>
            <a:r>
              <a:rPr lang="nl-NL" dirty="0" err="1"/>
              <a:t>PayPal.Me</a:t>
            </a:r>
            <a:endParaRPr lang="nl-NL" dirty="0"/>
          </a:p>
        </p:txBody>
      </p:sp>
      <p:sp>
        <p:nvSpPr>
          <p:cNvPr id="4" name="Tijdelijke aanduiding voor dianummer 3"/>
          <p:cNvSpPr>
            <a:spLocks noGrp="1"/>
          </p:cNvSpPr>
          <p:nvPr>
            <p:ph type="sldNum" sz="quarter" idx="5"/>
          </p:nvPr>
        </p:nvSpPr>
        <p:spPr/>
        <p:txBody>
          <a:bodyPr/>
          <a:lstStyle/>
          <a:p>
            <a:fld id="{10239EEE-6EFF-49C9-8ECB-35576E5D5AB1}" type="slidenum">
              <a:rPr lang="nl-NL"/>
              <a:t>11</a:t>
            </a:fld>
            <a:endParaRPr lang="nl-NL"/>
          </a:p>
        </p:txBody>
      </p:sp>
    </p:spTree>
    <p:extLst>
      <p:ext uri="{BB962C8B-B14F-4D97-AF65-F5344CB8AC3E}">
        <p14:creationId xmlns:p14="http://schemas.microsoft.com/office/powerpoint/2010/main" val="2341697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342900" indent="-342900">
              <a:spcBef>
                <a:spcPts val="1000"/>
              </a:spcBef>
              <a:buFont typeface="Arial"/>
              <a:buChar char="•"/>
            </a:pPr>
            <a:r>
              <a:rPr lang="nl-NL" dirty="0"/>
              <a:t>Make </a:t>
            </a:r>
            <a:r>
              <a:rPr lang="nl-NL" dirty="0" err="1"/>
              <a:t>Invoices</a:t>
            </a:r>
            <a:endParaRPr lang="nl-NL" dirty="0"/>
          </a:p>
          <a:p>
            <a:pPr marL="342900" indent="-342900">
              <a:spcBef>
                <a:spcPts val="1000"/>
              </a:spcBef>
              <a:buFont typeface="Arial"/>
              <a:buChar char="•"/>
            </a:pPr>
            <a:r>
              <a:rPr lang="nl-NL" dirty="0" err="1"/>
              <a:t>Seller</a:t>
            </a:r>
            <a:r>
              <a:rPr lang="nl-NL" dirty="0"/>
              <a:t> </a:t>
            </a:r>
            <a:r>
              <a:rPr lang="nl-NL" dirty="0" err="1"/>
              <a:t>Protection</a:t>
            </a:r>
            <a:endParaRPr lang="nl-NL" dirty="0"/>
          </a:p>
          <a:p>
            <a:pPr marL="342900" indent="-342900">
              <a:spcBef>
                <a:spcPts val="1000"/>
              </a:spcBef>
              <a:buFont typeface="Arial"/>
              <a:buChar char="•"/>
            </a:pPr>
            <a:r>
              <a:rPr lang="nl-NL" dirty="0"/>
              <a:t>Bulk </a:t>
            </a:r>
            <a:r>
              <a:rPr lang="nl-NL" dirty="0" err="1"/>
              <a:t>payment</a:t>
            </a:r>
            <a:r>
              <a:rPr lang="nl-NL" dirty="0"/>
              <a:t> (max 5000 </a:t>
            </a:r>
            <a:r>
              <a:rPr lang="nl-NL" dirty="0" err="1"/>
              <a:t>people</a:t>
            </a:r>
            <a:r>
              <a:rPr lang="nl-NL" dirty="0"/>
              <a:t>)</a:t>
            </a:r>
          </a:p>
          <a:p>
            <a:pPr marL="342900" indent="-342900">
              <a:spcBef>
                <a:spcPts val="1000"/>
              </a:spcBef>
              <a:buFont typeface="Arial"/>
              <a:buChar char="•"/>
            </a:pPr>
            <a:r>
              <a:rPr lang="nl-NL" dirty="0" err="1"/>
              <a:t>Detailed</a:t>
            </a:r>
            <a:r>
              <a:rPr lang="nl-NL" dirty="0"/>
              <a:t> </a:t>
            </a:r>
            <a:r>
              <a:rPr lang="nl-NL" dirty="0" err="1"/>
              <a:t>reports</a:t>
            </a:r>
            <a:endParaRPr lang="nl-NL" dirty="0"/>
          </a:p>
          <a:p>
            <a:pPr marL="342900" indent="-342900">
              <a:spcBef>
                <a:spcPts val="1000"/>
              </a:spcBef>
              <a:buFont typeface="Arial"/>
              <a:buChar char="•"/>
            </a:pPr>
            <a:r>
              <a:rPr lang="nl-NL" dirty="0"/>
              <a:t>Action </a:t>
            </a:r>
            <a:r>
              <a:rPr lang="nl-NL" dirty="0" err="1"/>
              <a:t>centre</a:t>
            </a:r>
            <a:r>
              <a:rPr lang="nl-NL" dirty="0"/>
              <a:t> (issues, </a:t>
            </a:r>
            <a:r>
              <a:rPr lang="nl-NL" dirty="0" err="1"/>
              <a:t>messages</a:t>
            </a:r>
            <a:r>
              <a:rPr lang="nl-NL" dirty="0"/>
              <a:t>)</a:t>
            </a:r>
          </a:p>
          <a:p>
            <a:pPr marL="342900" indent="-342900">
              <a:spcBef>
                <a:spcPts val="1000"/>
              </a:spcBef>
              <a:buFont typeface="Arial"/>
              <a:buChar char="•"/>
            </a:pPr>
            <a:r>
              <a:rPr lang="nl-NL" dirty="0"/>
              <a:t>Personal </a:t>
            </a:r>
            <a:r>
              <a:rPr lang="nl-NL" dirty="0" err="1"/>
              <a:t>Payment</a:t>
            </a:r>
            <a:r>
              <a:rPr lang="nl-NL" dirty="0"/>
              <a:t> Buttons</a:t>
            </a:r>
          </a:p>
        </p:txBody>
      </p:sp>
      <p:sp>
        <p:nvSpPr>
          <p:cNvPr id="4" name="Tijdelijke aanduiding voor dianummer 3"/>
          <p:cNvSpPr>
            <a:spLocks noGrp="1"/>
          </p:cNvSpPr>
          <p:nvPr>
            <p:ph type="sldNum" sz="quarter" idx="5"/>
          </p:nvPr>
        </p:nvSpPr>
        <p:spPr/>
        <p:txBody>
          <a:bodyPr/>
          <a:lstStyle/>
          <a:p>
            <a:fld id="{10239EEE-6EFF-49C9-8ECB-35576E5D5AB1}" type="slidenum">
              <a:rPr lang="nl-NL"/>
              <a:t>12</a:t>
            </a:fld>
            <a:endParaRPr lang="nl-NL"/>
          </a:p>
        </p:txBody>
      </p:sp>
    </p:spTree>
    <p:extLst>
      <p:ext uri="{BB962C8B-B14F-4D97-AF65-F5344CB8AC3E}">
        <p14:creationId xmlns:p14="http://schemas.microsoft.com/office/powerpoint/2010/main" val="308165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342900" indent="-342900">
              <a:spcBef>
                <a:spcPts val="1000"/>
              </a:spcBef>
              <a:buFont typeface="Arial"/>
              <a:buChar char="•"/>
            </a:pPr>
            <a:r>
              <a:rPr lang="nl-NL" dirty="0"/>
              <a:t>UI reguliere rekening</a:t>
            </a:r>
            <a:endParaRPr lang="en-US" dirty="0"/>
          </a:p>
          <a:p>
            <a:pPr marL="342900" indent="-342900">
              <a:spcBef>
                <a:spcPts val="1000"/>
              </a:spcBef>
              <a:buFont typeface="Arial"/>
              <a:buChar char="•"/>
            </a:pPr>
            <a:r>
              <a:rPr lang="nl-NL" dirty="0"/>
              <a:t>Mogelijkheden reguliere rekening</a:t>
            </a:r>
            <a:endParaRPr lang="en-US" dirty="0"/>
          </a:p>
          <a:p>
            <a:pPr marL="342900" indent="-342900">
              <a:spcBef>
                <a:spcPts val="1000"/>
              </a:spcBef>
              <a:buFont typeface="Arial"/>
              <a:buChar char="•"/>
            </a:pPr>
            <a:r>
              <a:rPr lang="nl-NL" dirty="0"/>
              <a:t>UI zakelijke rekening</a:t>
            </a:r>
            <a:endParaRPr lang="en-US" dirty="0"/>
          </a:p>
          <a:p>
            <a:pPr marL="342900" indent="-342900">
              <a:spcBef>
                <a:spcPts val="1000"/>
              </a:spcBef>
              <a:buFont typeface="Arial"/>
              <a:buChar char="•"/>
            </a:pPr>
            <a:r>
              <a:rPr lang="nl-NL" dirty="0"/>
              <a:t>Mogelijkheden zakelijke rekening</a:t>
            </a:r>
            <a:endParaRPr lang="en-US" dirty="0"/>
          </a:p>
          <a:p>
            <a:pPr marL="342900" indent="-342900">
              <a:spcBef>
                <a:spcPts val="1000"/>
              </a:spcBef>
              <a:buFont typeface="Arial"/>
              <a:buChar char="•"/>
            </a:pPr>
            <a:endParaRPr lang="nl-NL" dirty="0">
              <a:cs typeface="Calibri"/>
            </a:endParaRPr>
          </a:p>
          <a:p>
            <a:pPr marL="342900" indent="-342900">
              <a:spcBef>
                <a:spcPts val="1000"/>
              </a:spcBef>
              <a:buFont typeface="Arial"/>
              <a:buChar char="•"/>
            </a:pPr>
            <a:r>
              <a:rPr lang="nl-NL" dirty="0"/>
              <a:t>Demo makkelijk overschrijven </a:t>
            </a:r>
            <a:endParaRPr lang="nl-NL" dirty="0">
              <a:cs typeface="Calibri"/>
            </a:endParaRPr>
          </a:p>
          <a:p>
            <a:pPr marL="342900" indent="-342900">
              <a:spcBef>
                <a:spcPts val="1000"/>
              </a:spcBef>
              <a:buFont typeface="Arial"/>
              <a:buChar char="•"/>
            </a:pPr>
            <a:endParaRPr lang="nl-NL" dirty="0"/>
          </a:p>
          <a:p>
            <a:pPr marL="342900" indent="-342900">
              <a:spcBef>
                <a:spcPts val="1000"/>
              </a:spcBef>
              <a:buFont typeface="Arial"/>
              <a:buChar char="•"/>
            </a:pPr>
            <a:r>
              <a:rPr lang="nl-NL" dirty="0"/>
              <a:t>Demo aankoop </a:t>
            </a:r>
            <a:r>
              <a:rPr lang="nl-NL" dirty="0" err="1"/>
              <a:t>coolbue</a:t>
            </a:r>
            <a:r>
              <a:rPr lang="nl-NL" dirty="0">
                <a:cs typeface="Calibri"/>
              </a:rPr>
              <a:t> (Battle </a:t>
            </a:r>
            <a:r>
              <a:rPr lang="nl-NL" dirty="0" err="1">
                <a:cs typeface="Calibri"/>
              </a:rPr>
              <a:t>vs</a:t>
            </a:r>
            <a:r>
              <a:rPr lang="nl-NL" dirty="0">
                <a:cs typeface="Calibri"/>
              </a:rPr>
              <a:t> </a:t>
            </a:r>
            <a:r>
              <a:rPr lang="nl-NL" dirty="0" err="1">
                <a:cs typeface="Calibri"/>
              </a:rPr>
              <a:t>gwn</a:t>
            </a:r>
            <a:r>
              <a:rPr lang="nl-NL" dirty="0">
                <a:cs typeface="Calibri"/>
              </a:rPr>
              <a:t> bancontact)</a:t>
            </a:r>
            <a:endParaRPr lang="en-US" dirty="0"/>
          </a:p>
          <a:p>
            <a:pPr marL="342900" indent="-342900">
              <a:spcBef>
                <a:spcPts val="1000"/>
              </a:spcBef>
              <a:buFont typeface="Arial"/>
              <a:buChar char="•"/>
            </a:pPr>
            <a:endParaRPr lang="nl-NL" dirty="0">
              <a:cs typeface="Calibri"/>
            </a:endParaRPr>
          </a:p>
          <a:p>
            <a:pPr marL="342900" indent="-342900">
              <a:spcBef>
                <a:spcPts val="1000"/>
              </a:spcBef>
              <a:buFont typeface="Arial"/>
              <a:buChar char="•"/>
            </a:pPr>
            <a:r>
              <a:rPr lang="nl-NL" dirty="0"/>
              <a:t>Extra: Demo PayPal Button website voor </a:t>
            </a:r>
            <a:r>
              <a:rPr lang="nl-NL" dirty="0" err="1"/>
              <a:t>developers</a:t>
            </a:r>
            <a:endParaRPr lang="nl-NL" dirty="0">
              <a:cs typeface="Calibri"/>
            </a:endParaRPr>
          </a:p>
          <a:p>
            <a:pPr>
              <a:spcBef>
                <a:spcPts val="1000"/>
              </a:spcBef>
            </a:pPr>
            <a:endParaRPr lang="nl-NL" dirty="0">
              <a:cs typeface="Calibri"/>
            </a:endParaRPr>
          </a:p>
          <a:p>
            <a:pPr>
              <a:spcBef>
                <a:spcPts val="1000"/>
              </a:spcBef>
            </a:pPr>
            <a:endParaRPr lang="nl-NL" dirty="0">
              <a:cs typeface="Calibri"/>
            </a:endParaRPr>
          </a:p>
          <a:p>
            <a:pPr>
              <a:spcBef>
                <a:spcPts val="1000"/>
              </a:spcBef>
            </a:pPr>
            <a:endParaRPr lang="nl-NL" dirty="0">
              <a:cs typeface="Calibri"/>
            </a:endParaRPr>
          </a:p>
        </p:txBody>
      </p:sp>
      <p:sp>
        <p:nvSpPr>
          <p:cNvPr id="4" name="Tijdelijke aanduiding voor dianummer 3"/>
          <p:cNvSpPr>
            <a:spLocks noGrp="1"/>
          </p:cNvSpPr>
          <p:nvPr>
            <p:ph type="sldNum" sz="quarter" idx="5"/>
          </p:nvPr>
        </p:nvSpPr>
        <p:spPr/>
        <p:txBody>
          <a:bodyPr/>
          <a:lstStyle/>
          <a:p>
            <a:fld id="{10239EEE-6EFF-49C9-8ECB-35576E5D5AB1}" type="slidenum">
              <a:rPr lang="nl-NL"/>
              <a:t>13</a:t>
            </a:fld>
            <a:endParaRPr lang="nl-NL"/>
          </a:p>
        </p:txBody>
      </p:sp>
    </p:spTree>
    <p:extLst>
      <p:ext uri="{BB962C8B-B14F-4D97-AF65-F5344CB8AC3E}">
        <p14:creationId xmlns:p14="http://schemas.microsoft.com/office/powerpoint/2010/main" val="875446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Bronnen:</a:t>
            </a:r>
          </a:p>
          <a:p>
            <a:pPr marL="342900" indent="-342900">
              <a:spcBef>
                <a:spcPts val="1000"/>
              </a:spcBef>
              <a:buFont typeface="Arial"/>
              <a:buChar char="•"/>
            </a:pPr>
            <a:endParaRPr lang="nl-NL"/>
          </a:p>
          <a:p>
            <a:pPr marL="342900" indent="-342900">
              <a:spcBef>
                <a:spcPts val="1000"/>
              </a:spcBef>
              <a:buFont typeface="Arial"/>
              <a:buChar char="•"/>
            </a:pPr>
            <a:r>
              <a:rPr lang="nl-NL">
                <a:hlinkClick r:id="rId3"/>
              </a:rPr>
              <a:t>https://www.paypal.com/stories/us/paypal-reports-1st-qtr-2017-results-raises-financial-guidance</a:t>
            </a:r>
            <a:endParaRPr lang="nl-NL"/>
          </a:p>
          <a:p>
            <a:pPr marL="342900" indent="-342900">
              <a:spcBef>
                <a:spcPts val="1000"/>
              </a:spcBef>
              <a:buFont typeface="Arial"/>
              <a:buChar char="•"/>
            </a:pPr>
            <a:r>
              <a:rPr lang="nl-NL">
                <a:hlinkClick r:id="rId4"/>
              </a:rPr>
              <a:t>https://www.alexa.com/siteinfo/paypal.com</a:t>
            </a:r>
            <a:endParaRPr lang="en-US"/>
          </a:p>
          <a:p>
            <a:pPr marL="342900" indent="-342900">
              <a:spcBef>
                <a:spcPts val="1000"/>
              </a:spcBef>
              <a:buFont typeface="Arial"/>
              <a:buChar char="•"/>
            </a:pPr>
            <a:r>
              <a:rPr lang="nl-NL">
                <a:hlinkClick r:id="rId5"/>
              </a:rPr>
              <a:t>https://www.paypal.com/us/webapps/mpp/about</a:t>
            </a:r>
            <a:endParaRPr lang="nl-NL"/>
          </a:p>
          <a:p>
            <a:pPr marL="342900" indent="-342900">
              <a:spcBef>
                <a:spcPts val="1000"/>
              </a:spcBef>
              <a:buFont typeface="Arial"/>
              <a:buChar char="•"/>
            </a:pPr>
            <a:r>
              <a:rPr lang="nl-NL">
                <a:hlinkClick r:id="rId6"/>
              </a:rPr>
              <a:t>https://www.siliconrepublic.com/companies/paypal-diversty-demographics-global-workforce</a:t>
            </a:r>
            <a:endParaRPr lang="en-US"/>
          </a:p>
          <a:p>
            <a:pPr marL="342900" indent="-342900">
              <a:spcBef>
                <a:spcPts val="1000"/>
              </a:spcBef>
              <a:buFont typeface="Arial"/>
              <a:buChar char="•"/>
            </a:pPr>
            <a:r>
              <a:rPr lang="nl-NL">
                <a:hlinkClick r:id="rId7"/>
              </a:rPr>
              <a:t>https://playnpay.co.uk/wp-content/uploads/2017/08/infographic-paypal-success-story-01-2.png</a:t>
            </a:r>
            <a:endParaRPr lang="en-US"/>
          </a:p>
          <a:p>
            <a:pPr marL="342900" indent="-342900">
              <a:spcBef>
                <a:spcPts val="1000"/>
              </a:spcBef>
              <a:buFont typeface="Arial"/>
              <a:buChar char="•"/>
            </a:pPr>
            <a:r>
              <a:rPr lang="nl-NL">
                <a:hlinkClick r:id="rId8"/>
              </a:rPr>
              <a:t>https://expandedramblings.com/index.php/paypal-statistics/</a:t>
            </a:r>
          </a:p>
          <a:p>
            <a:pPr marL="342900" indent="-342900">
              <a:spcBef>
                <a:spcPts val="1000"/>
              </a:spcBef>
              <a:buFont typeface="Arial"/>
              <a:buChar char="•"/>
            </a:pPr>
            <a:r>
              <a:rPr lang="nl-NL">
                <a:hlinkClick r:id="rId6"/>
              </a:rPr>
              <a:t>https://www.siliconrepublic.com/companies/paypal-diversty-demographics-global-workforce</a:t>
            </a:r>
            <a:endParaRPr lang="nl-NL"/>
          </a:p>
          <a:p>
            <a:pPr marL="342900" indent="-342900">
              <a:spcBef>
                <a:spcPts val="1000"/>
              </a:spcBef>
              <a:buFont typeface="Arial"/>
              <a:buChar char="•"/>
            </a:pPr>
            <a:r>
              <a:rPr lang="nl-NL">
                <a:hlinkClick r:id="rId9"/>
              </a:rPr>
              <a:t>https://trends.builtwith.com/payment/PayPal/Market-Share</a:t>
            </a:r>
            <a:endParaRPr lang="en-US"/>
          </a:p>
          <a:p>
            <a:pPr marL="342900" indent="-342900">
              <a:spcBef>
                <a:spcPts val="1000"/>
              </a:spcBef>
              <a:buFont typeface="Arial"/>
              <a:buChar char="•"/>
            </a:pPr>
            <a:r>
              <a:rPr lang="nl-NL">
                <a:hlinkClick r:id="rId10"/>
              </a:rPr>
              <a:t>http://www.hitwise.com/blog/2016/01/what-payment-options-do-online-shoppers-prefer/</a:t>
            </a:r>
            <a:endParaRPr lang="nl-NL"/>
          </a:p>
          <a:p>
            <a:pPr marL="342900" indent="-342900">
              <a:spcBef>
                <a:spcPts val="1000"/>
              </a:spcBef>
              <a:buFont typeface="Arial"/>
              <a:buChar char="•"/>
            </a:pPr>
            <a:r>
              <a:rPr lang="nl-NL">
                <a:hlinkClick r:id="rId11"/>
              </a:rPr>
              <a:t>https://venturebeat.com/2015/08/19/paypal-acquires-mobile-commerce-platform-modest-run-by-obamas-former-campaign-cto/</a:t>
            </a:r>
            <a:endParaRPr lang="en-US"/>
          </a:p>
          <a:p>
            <a:pPr marL="342900" indent="-342900">
              <a:spcBef>
                <a:spcPts val="1000"/>
              </a:spcBef>
              <a:buFont typeface="Arial"/>
              <a:buChar char="•"/>
            </a:pPr>
            <a:r>
              <a:rPr lang="nl-NL">
                <a:hlinkClick r:id="rId12"/>
              </a:rPr>
              <a:t>http://fortune.com/2016/10/20/venmo-20-billion/</a:t>
            </a:r>
            <a:endParaRPr lang="en-US"/>
          </a:p>
          <a:p>
            <a:pPr marL="342900" indent="-342900">
              <a:spcBef>
                <a:spcPts val="1000"/>
              </a:spcBef>
              <a:buFont typeface="Arial"/>
              <a:buChar char="•"/>
            </a:pPr>
            <a:r>
              <a:rPr lang="nl-NL">
                <a:hlinkClick r:id="rId13"/>
              </a:rPr>
              <a:t>https://finance.yahoo.com/news/7-fun-facts-paypal-pypl-161704951.html</a:t>
            </a:r>
            <a:endParaRPr lang="en-US"/>
          </a:p>
          <a:p>
            <a:pPr marL="342900" indent="-342900">
              <a:spcBef>
                <a:spcPts val="1000"/>
              </a:spcBef>
              <a:buFont typeface="Arial"/>
              <a:buChar char="•"/>
            </a:pPr>
            <a:r>
              <a:rPr lang="nl-NL">
                <a:hlinkClick r:id="rId14"/>
              </a:rPr>
              <a:t>http://www.pymnts.com/in-depth/2015/throwback-thursday-paypals-biggest-days-in-history/</a:t>
            </a:r>
            <a:endParaRPr lang="nl-NL"/>
          </a:p>
        </p:txBody>
      </p:sp>
      <p:sp>
        <p:nvSpPr>
          <p:cNvPr id="4" name="Tijdelijke aanduiding voor dianummer 3"/>
          <p:cNvSpPr>
            <a:spLocks noGrp="1"/>
          </p:cNvSpPr>
          <p:nvPr>
            <p:ph type="sldNum" sz="quarter" idx="5"/>
          </p:nvPr>
        </p:nvSpPr>
        <p:spPr/>
        <p:txBody>
          <a:bodyPr/>
          <a:lstStyle/>
          <a:p>
            <a:fld id="{10239EEE-6EFF-49C9-8ECB-35576E5D5AB1}" type="slidenum">
              <a:rPr lang="nl-NL"/>
              <a:t>15</a:t>
            </a:fld>
            <a:endParaRPr lang="nl-NL"/>
          </a:p>
        </p:txBody>
      </p:sp>
    </p:spTree>
    <p:extLst>
      <p:ext uri="{BB962C8B-B14F-4D97-AF65-F5344CB8AC3E}">
        <p14:creationId xmlns:p14="http://schemas.microsoft.com/office/powerpoint/2010/main" val="3184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cs typeface="Calibri"/>
              </a:rPr>
              <a:t>//Wat is </a:t>
            </a:r>
            <a:r>
              <a:rPr lang="en-US" dirty="0" err="1">
                <a:cs typeface="Calibri"/>
              </a:rPr>
              <a:t>paypal</a:t>
            </a:r>
            <a:r>
              <a:rPr lang="en-US" dirty="0">
                <a:cs typeface="Calibri"/>
              </a:rPr>
              <a:t> in het </a:t>
            </a:r>
            <a:r>
              <a:rPr lang="en-US" dirty="0" err="1">
                <a:cs typeface="Calibri"/>
              </a:rPr>
              <a:t>kort</a:t>
            </a:r>
            <a:r>
              <a:rPr lang="en-US" dirty="0">
                <a:cs typeface="Calibri"/>
              </a:rPr>
              <a:t>. </a:t>
            </a:r>
          </a:p>
          <a:p>
            <a:r>
              <a:rPr lang="en-US" dirty="0">
                <a:cs typeface="Calibri"/>
              </a:rPr>
              <a:t>//</a:t>
            </a:r>
            <a:r>
              <a:rPr lang="nl-NL" dirty="0"/>
              <a:t>331 200 000 000 is over </a:t>
            </a:r>
            <a:r>
              <a:rPr lang="nl-NL" dirty="0" err="1"/>
              <a:t>paypal</a:t>
            </a:r>
            <a:r>
              <a:rPr lang="nl-NL" dirty="0"/>
              <a:t> gegaan (geconverteerd naar dollar)</a:t>
            </a:r>
            <a:endParaRPr lang="en-US" dirty="0"/>
          </a:p>
          <a:p>
            <a:endParaRPr lang="en-US" dirty="0">
              <a:cs typeface="Calibri"/>
            </a:endParaRPr>
          </a:p>
          <a:p>
            <a:r>
              <a:rPr lang="en-US" dirty="0">
                <a:cs typeface="Calibri"/>
              </a:rPr>
              <a:t>In 1999 PayPal was voted one of the years 10 worst business ideas</a:t>
            </a:r>
            <a:endParaRPr lang="en-US" dirty="0"/>
          </a:p>
          <a:p>
            <a:r>
              <a:rPr lang="en-US" dirty="0"/>
              <a:t>PayPal provides an easy and quick way to send and request money online. You can transfer money (abroad) to family, friends, online shops, and auction sites like eBay.</a:t>
            </a:r>
            <a:endParaRPr lang="en-US" dirty="0">
              <a:cs typeface="Calibri"/>
            </a:endParaRPr>
          </a:p>
          <a:p>
            <a:pPr algn="just"/>
            <a:endParaRPr lang="en-US" b="1" dirty="0"/>
          </a:p>
          <a:p>
            <a:pPr algn="just"/>
            <a:r>
              <a:rPr lang="en-US" b="1" dirty="0"/>
              <a:t>Online payments</a:t>
            </a:r>
            <a:endParaRPr lang="en-US" dirty="0">
              <a:cs typeface="Calibri"/>
            </a:endParaRPr>
          </a:p>
          <a:p>
            <a:pPr algn="just"/>
            <a:r>
              <a:rPr lang="en-US" dirty="0"/>
              <a:t>All you need to send money to family or friends is the email address of the recipient. By registering your credit card or bank account with your PayPal account you can send payments using the option </a:t>
            </a:r>
            <a:r>
              <a:rPr lang="en-US" b="1" dirty="0"/>
              <a:t>Send and Request Money</a:t>
            </a:r>
            <a:r>
              <a:rPr lang="en-US" dirty="0"/>
              <a:t>. The money will be credited to the recipient's account and can then be transferred to a bank account, or used to make a payment.</a:t>
            </a:r>
            <a:endParaRPr lang="en-US" dirty="0">
              <a:cs typeface="Calibri"/>
            </a:endParaRPr>
          </a:p>
          <a:p>
            <a:pPr algn="just"/>
            <a:r>
              <a:rPr lang="en-US" dirty="0"/>
              <a:t>If you shop online and see the PayPal logo on the merchant's website, it means you can pay using PayPal. Just select PayPal at the checkout. You will be asked to log in to your account and confirm the payment. Your financial information will never be visible to sellers or online shops.</a:t>
            </a:r>
            <a:endParaRPr lang="en-US" dirty="0">
              <a:cs typeface="Calibri"/>
            </a:endParaRPr>
          </a:p>
          <a:p>
            <a:pPr algn="just"/>
            <a:r>
              <a:rPr lang="en-US" b="1" dirty="0"/>
              <a:t>To receive money online</a:t>
            </a:r>
            <a:endParaRPr lang="en-US" dirty="0"/>
          </a:p>
          <a:p>
            <a:pPr algn="just"/>
            <a:r>
              <a:rPr lang="en-US" dirty="0"/>
              <a:t>Anyone can send money to you using your email address. Your email address is linked to your personal PayPal account. You will receive an email notification whenever you receive a payment and the payment will be shown on your account.</a:t>
            </a:r>
            <a:endParaRPr lang="en-US" dirty="0">
              <a:cs typeface="Calibri"/>
            </a:endParaRPr>
          </a:p>
          <a:p>
            <a:pPr algn="just"/>
            <a:r>
              <a:rPr lang="en-US" dirty="0"/>
              <a:t>Online shops that offer PayPal as a payment option can post the PayPal logo on their website. There are various ways to offer PayPal as a payment option, like Pay Now and Shopping Cart.</a:t>
            </a:r>
            <a:endParaRPr lang="en-US" dirty="0">
              <a:cs typeface="Calibri"/>
            </a:endParaRPr>
          </a:p>
          <a:p>
            <a:pPr algn="just"/>
            <a:r>
              <a:rPr lang="en-US" dirty="0"/>
              <a:t>If you receive a payment through PayPal, we'll send you a notification by email. The money will be credited to your PayPal balance. You can transfer the money to your bank account or use it to make a payment yourself.</a:t>
            </a:r>
            <a:endParaRPr lang="en-US" dirty="0">
              <a:cs typeface="Calibri"/>
            </a:endParaRPr>
          </a:p>
          <a:p>
            <a:pPr algn="just"/>
            <a:endParaRPr lang="en-US" b="1"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Tijdelijke aanduiding voor dianummer 3"/>
          <p:cNvSpPr>
            <a:spLocks noGrp="1"/>
          </p:cNvSpPr>
          <p:nvPr>
            <p:ph type="sldNum" sz="quarter" idx="5"/>
          </p:nvPr>
        </p:nvSpPr>
        <p:spPr/>
        <p:txBody>
          <a:bodyPr/>
          <a:lstStyle/>
          <a:p>
            <a:fld id="{10239EEE-6EFF-49C9-8ECB-35576E5D5AB1}" type="slidenum">
              <a:rPr lang="nl-NL"/>
              <a:t>2</a:t>
            </a:fld>
            <a:endParaRPr lang="nl-NL"/>
          </a:p>
        </p:txBody>
      </p:sp>
    </p:spTree>
    <p:extLst>
      <p:ext uri="{BB962C8B-B14F-4D97-AF65-F5344CB8AC3E}">
        <p14:creationId xmlns:p14="http://schemas.microsoft.com/office/powerpoint/2010/main" val="4188284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Peter Thiel found Confinity 1998</a:t>
            </a:r>
          </a:p>
          <a:p>
            <a:r>
              <a:rPr lang="en-US">
                <a:cs typeface="Calibri"/>
              </a:rPr>
              <a:t>Musk found </a:t>
            </a:r>
            <a:r>
              <a:rPr lang="en-US" err="1">
                <a:cs typeface="Calibri"/>
              </a:rPr>
              <a:t>X.Com</a:t>
            </a:r>
            <a:r>
              <a:rPr lang="en-US">
                <a:cs typeface="Calibri"/>
              </a:rPr>
              <a:t> 1999</a:t>
            </a:r>
          </a:p>
          <a:p>
            <a:r>
              <a:rPr lang="en-US"/>
              <a:t>Merge in March 2000</a:t>
            </a:r>
            <a:endParaRPr lang="en-US">
              <a:cs typeface="Calibri"/>
            </a:endParaRPr>
          </a:p>
          <a:p>
            <a:r>
              <a:rPr lang="en-US">
                <a:cs typeface="Calibri"/>
              </a:rPr>
              <a:t>Renamed to PayPal 2001</a:t>
            </a:r>
          </a:p>
          <a:p>
            <a:r>
              <a:rPr lang="en-US">
                <a:cs typeface="Calibri"/>
              </a:rPr>
              <a:t>Acquired by </a:t>
            </a:r>
            <a:r>
              <a:rPr lang="en-US" err="1">
                <a:cs typeface="Calibri"/>
              </a:rPr>
              <a:t>Ebay</a:t>
            </a:r>
            <a:r>
              <a:rPr lang="en-US">
                <a:cs typeface="Calibri"/>
              </a:rPr>
              <a:t> 2002</a:t>
            </a:r>
          </a:p>
          <a:p>
            <a:r>
              <a:rPr lang="nl"/>
              <a:t>PayPal werd de betaalmethode die door een meerderheid van eBay-gebruikers werd gebruikt (het was ook de standaardkeuze), en de service concurreerde met </a:t>
            </a:r>
            <a:r>
              <a:rPr lang="nl" err="1"/>
              <a:t>eBay's</a:t>
            </a:r>
            <a:r>
              <a:rPr lang="nl"/>
              <a:t> dochteronderneming Billpoint, evenals </a:t>
            </a:r>
            <a:r>
              <a:rPr lang="nl" err="1"/>
              <a:t>Citibank's</a:t>
            </a:r>
            <a:r>
              <a:rPr lang="nl"/>
              <a:t> c2it, </a:t>
            </a:r>
            <a:r>
              <a:rPr lang="nl" err="1"/>
              <a:t>Yahoo!'S</a:t>
            </a:r>
            <a:r>
              <a:rPr lang="nl"/>
              <a:t> </a:t>
            </a:r>
            <a:r>
              <a:rPr lang="nl" err="1"/>
              <a:t>PayDirect</a:t>
            </a:r>
            <a:r>
              <a:rPr lang="nl"/>
              <a:t>, Google </a:t>
            </a:r>
            <a:r>
              <a:rPr lang="nl" err="1"/>
              <a:t>Checkout</a:t>
            </a:r>
            <a:r>
              <a:rPr lang="nl"/>
              <a:t> en de </a:t>
            </a:r>
            <a:r>
              <a:rPr lang="nl" err="1"/>
              <a:t>BidPay</a:t>
            </a:r>
            <a:r>
              <a:rPr lang="nl"/>
              <a:t>-service van Western Union , die allemaal in de daaropvolgende jaren zijn gesloten.</a:t>
            </a:r>
            <a:endParaRPr lang="nl">
              <a:cs typeface="Calibri"/>
            </a:endParaRPr>
          </a:p>
          <a:p>
            <a:r>
              <a:rPr lang="en-US" err="1">
                <a:cs typeface="Calibri"/>
              </a:rPr>
              <a:t>Splitsing</a:t>
            </a:r>
            <a:r>
              <a:rPr lang="en-US">
                <a:cs typeface="Calibri"/>
              </a:rPr>
              <a:t> 2015</a:t>
            </a:r>
          </a:p>
          <a:p>
            <a:r>
              <a:rPr lang="en-US" err="1">
                <a:cs typeface="Calibri"/>
              </a:rPr>
              <a:t>Stopt</a:t>
            </a:r>
            <a:r>
              <a:rPr lang="en-US">
                <a:cs typeface="Calibri"/>
              </a:rPr>
              <a:t> </a:t>
            </a:r>
            <a:r>
              <a:rPr lang="en-US" err="1">
                <a:cs typeface="Calibri"/>
              </a:rPr>
              <a:t>als</a:t>
            </a:r>
            <a:r>
              <a:rPr lang="en-US">
                <a:cs typeface="Calibri"/>
              </a:rPr>
              <a:t> default payment method van </a:t>
            </a:r>
            <a:r>
              <a:rPr lang="en-US" err="1">
                <a:cs typeface="Calibri"/>
              </a:rPr>
              <a:t>ebay</a:t>
            </a:r>
            <a:r>
              <a:rPr lang="en-US">
                <a:cs typeface="Calibri"/>
              </a:rPr>
              <a:t> in 2020</a:t>
            </a:r>
          </a:p>
        </p:txBody>
      </p:sp>
      <p:sp>
        <p:nvSpPr>
          <p:cNvPr id="4" name="Tijdelijke aanduiding voor dianummer 3"/>
          <p:cNvSpPr>
            <a:spLocks noGrp="1"/>
          </p:cNvSpPr>
          <p:nvPr>
            <p:ph type="sldNum" sz="quarter" idx="5"/>
          </p:nvPr>
        </p:nvSpPr>
        <p:spPr/>
        <p:txBody>
          <a:bodyPr/>
          <a:lstStyle/>
          <a:p>
            <a:fld id="{10239EEE-6EFF-49C9-8ECB-35576E5D5AB1}" type="slidenum">
              <a:rPr lang="nl-NL"/>
              <a:t>3</a:t>
            </a:fld>
            <a:endParaRPr lang="nl-NL"/>
          </a:p>
        </p:txBody>
      </p:sp>
    </p:spTree>
    <p:extLst>
      <p:ext uri="{BB962C8B-B14F-4D97-AF65-F5344CB8AC3E}">
        <p14:creationId xmlns:p14="http://schemas.microsoft.com/office/powerpoint/2010/main" val="125864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- 254 million active users</a:t>
            </a:r>
          </a:p>
          <a:p>
            <a:r>
              <a:rPr lang="en-US">
                <a:cs typeface="Calibri"/>
              </a:rPr>
              <a:t>- 7.6 billion payment transactions</a:t>
            </a:r>
          </a:p>
          <a:p>
            <a:r>
              <a:rPr lang="en-US">
                <a:cs typeface="Calibri"/>
              </a:rPr>
              <a:t>- Every second they processes more than 8000 dollar in payments</a:t>
            </a:r>
          </a:p>
          <a:p>
            <a:r>
              <a:rPr lang="en-US">
                <a:cs typeface="Calibri"/>
              </a:rPr>
              <a:t>- Annual amount of payments made by mobile users is $1.2 billion</a:t>
            </a:r>
          </a:p>
          <a:p>
            <a:r>
              <a:rPr lang="en-US">
                <a:cs typeface="Calibri"/>
              </a:rPr>
              <a:t>- 30% of all PayPal transactions are through the mobile application</a:t>
            </a:r>
          </a:p>
        </p:txBody>
      </p:sp>
      <p:sp>
        <p:nvSpPr>
          <p:cNvPr id="4" name="Tijdelijke aanduiding voor dianummer 3"/>
          <p:cNvSpPr>
            <a:spLocks noGrp="1"/>
          </p:cNvSpPr>
          <p:nvPr>
            <p:ph type="sldNum" sz="quarter" idx="5"/>
          </p:nvPr>
        </p:nvSpPr>
        <p:spPr/>
        <p:txBody>
          <a:bodyPr/>
          <a:lstStyle/>
          <a:p>
            <a:fld id="{10239EEE-6EFF-49C9-8ECB-35576E5D5AB1}" type="slidenum">
              <a:rPr lang="nl-NL"/>
              <a:t>4</a:t>
            </a:fld>
            <a:endParaRPr lang="nl-NL"/>
          </a:p>
        </p:txBody>
      </p:sp>
    </p:spTree>
    <p:extLst>
      <p:ext uri="{BB962C8B-B14F-4D97-AF65-F5344CB8AC3E}">
        <p14:creationId xmlns:p14="http://schemas.microsoft.com/office/powerpoint/2010/main" val="3408109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cs typeface="Calibri"/>
              </a:rPr>
              <a:t>- The biggest online payment option.</a:t>
            </a:r>
          </a:p>
          <a:p>
            <a:r>
              <a:rPr lang="en-US" dirty="0"/>
              <a:t>- PayPal also has a lot of partnerships. For example with Google, Facebook, Visa, Master Card,...</a:t>
            </a:r>
            <a:endParaRPr lang="en-US" dirty="0">
              <a:cs typeface="Calibri"/>
            </a:endParaRPr>
          </a:p>
          <a:p>
            <a:pPr marL="171450" indent="-171450">
              <a:buFontTx/>
              <a:buChar char="-"/>
            </a:pPr>
            <a:r>
              <a:rPr lang="en-US" dirty="0">
                <a:cs typeface="Calibri"/>
              </a:rPr>
              <a:t>86% percent PayPal customers are likely to recommend the service.</a:t>
            </a:r>
          </a:p>
          <a:p>
            <a:endParaRPr lang="en-US" dirty="0">
              <a:cs typeface="Calibri"/>
            </a:endParaRPr>
          </a:p>
          <a:p>
            <a:endParaRPr lang="en-US" dirty="0">
              <a:cs typeface="Calibri"/>
            </a:endParaRPr>
          </a:p>
          <a:p>
            <a:endParaRPr lang="en-US" dirty="0">
              <a:cs typeface="Calibri"/>
            </a:endParaRPr>
          </a:p>
        </p:txBody>
      </p:sp>
      <p:sp>
        <p:nvSpPr>
          <p:cNvPr id="4" name="Tijdelijke aanduiding voor dianummer 3"/>
          <p:cNvSpPr>
            <a:spLocks noGrp="1"/>
          </p:cNvSpPr>
          <p:nvPr>
            <p:ph type="sldNum" sz="quarter" idx="5"/>
          </p:nvPr>
        </p:nvSpPr>
        <p:spPr/>
        <p:txBody>
          <a:bodyPr/>
          <a:lstStyle/>
          <a:p>
            <a:fld id="{10239EEE-6EFF-49C9-8ECB-35576E5D5AB1}" type="slidenum">
              <a:rPr lang="nl-NL"/>
              <a:t>5</a:t>
            </a:fld>
            <a:endParaRPr lang="nl-NL"/>
          </a:p>
        </p:txBody>
      </p:sp>
    </p:spTree>
    <p:extLst>
      <p:ext uri="{BB962C8B-B14F-4D97-AF65-F5344CB8AC3E}">
        <p14:creationId xmlns:p14="http://schemas.microsoft.com/office/powerpoint/2010/main" val="208427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- 18000 employees worldwide</a:t>
            </a:r>
            <a:endParaRPr lang="nl-NL">
              <a:cs typeface="Calibri"/>
            </a:endParaRPr>
          </a:p>
          <a:p>
            <a:r>
              <a:rPr lang="en-US">
                <a:cs typeface="Calibri"/>
              </a:rPr>
              <a:t>- 119 Nationalities</a:t>
            </a:r>
            <a:endParaRPr lang="en-US"/>
          </a:p>
          <a:p>
            <a:r>
              <a:rPr lang="en-US">
                <a:cs typeface="Calibri"/>
              </a:rPr>
              <a:t>- 56% Male</a:t>
            </a:r>
          </a:p>
          <a:p>
            <a:r>
              <a:rPr lang="en-US">
                <a:cs typeface="Calibri"/>
              </a:rPr>
              <a:t>- 44% Female</a:t>
            </a:r>
          </a:p>
          <a:p>
            <a:r>
              <a:rPr lang="en-US">
                <a:cs typeface="Calibri"/>
              </a:rPr>
              <a:t>- 31 countries</a:t>
            </a:r>
          </a:p>
          <a:p>
            <a:r>
              <a:rPr lang="en-US">
                <a:cs typeface="Calibri"/>
              </a:rPr>
              <a:t>- 56 offices</a:t>
            </a:r>
          </a:p>
          <a:p>
            <a:endParaRPr lang="en-US">
              <a:cs typeface="Calibri"/>
            </a:endParaRPr>
          </a:p>
        </p:txBody>
      </p:sp>
      <p:sp>
        <p:nvSpPr>
          <p:cNvPr id="4" name="Tijdelijke aanduiding voor dianummer 3"/>
          <p:cNvSpPr>
            <a:spLocks noGrp="1"/>
          </p:cNvSpPr>
          <p:nvPr>
            <p:ph type="sldNum" sz="quarter" idx="5"/>
          </p:nvPr>
        </p:nvSpPr>
        <p:spPr/>
        <p:txBody>
          <a:bodyPr/>
          <a:lstStyle/>
          <a:p>
            <a:fld id="{10239EEE-6EFF-49C9-8ECB-35576E5D5AB1}" type="slidenum">
              <a:rPr lang="nl-NL"/>
              <a:t>6</a:t>
            </a:fld>
            <a:endParaRPr lang="nl-NL"/>
          </a:p>
        </p:txBody>
      </p:sp>
    </p:spTree>
    <p:extLst>
      <p:ext uri="{BB962C8B-B14F-4D97-AF65-F5344CB8AC3E}">
        <p14:creationId xmlns:p14="http://schemas.microsoft.com/office/powerpoint/2010/main" val="2866753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cs typeface="Calibri"/>
              </a:rPr>
              <a:t>- Easy for travelling, can be used in almost every country in the world</a:t>
            </a:r>
          </a:p>
          <a:p>
            <a:endParaRPr lang="en-US" dirty="0">
              <a:cs typeface="Calibri"/>
            </a:endParaRPr>
          </a:p>
          <a:p>
            <a:r>
              <a:rPr lang="en-US" dirty="0">
                <a:cs typeface="Calibri"/>
              </a:rPr>
              <a:t>- 13 countries where you can't use PayPal as payment system</a:t>
            </a:r>
          </a:p>
          <a:p>
            <a:endParaRPr lang="en-US" dirty="0">
              <a:cs typeface="Calibri"/>
            </a:endParaRPr>
          </a:p>
          <a:p>
            <a:pPr marL="171450" indent="-171450">
              <a:buFontTx/>
              <a:buChar char="-"/>
            </a:pPr>
            <a:r>
              <a:rPr lang="en-US">
                <a:cs typeface="Calibri"/>
              </a:rPr>
              <a:t>43% of the PayPal customers come from United States</a:t>
            </a:r>
          </a:p>
          <a:p>
            <a:pPr marL="171450" indent="-171450">
              <a:buChar char="-"/>
            </a:pPr>
            <a:endParaRPr lang="en-US" dirty="0">
              <a:cs typeface="Calibri"/>
            </a:endParaRPr>
          </a:p>
          <a:p>
            <a:pPr marL="171450" indent="-171450">
              <a:buChar char="-"/>
            </a:pPr>
            <a:r>
              <a:rPr lang="en-US">
                <a:cs typeface="Calibri"/>
              </a:rPr>
              <a:t>Banned for business reasons</a:t>
            </a:r>
            <a:endParaRPr lang="en-US" dirty="0">
              <a:cs typeface="Calibri"/>
            </a:endParaRPr>
          </a:p>
          <a:p>
            <a:endParaRPr lang="en-US" dirty="0">
              <a:cs typeface="Calibri"/>
            </a:endParaRPr>
          </a:p>
          <a:p>
            <a:endParaRPr lang="en-US" dirty="0">
              <a:cs typeface="Calibri"/>
            </a:endParaRPr>
          </a:p>
        </p:txBody>
      </p:sp>
      <p:sp>
        <p:nvSpPr>
          <p:cNvPr id="4" name="Tijdelijke aanduiding voor dianummer 3"/>
          <p:cNvSpPr>
            <a:spLocks noGrp="1"/>
          </p:cNvSpPr>
          <p:nvPr>
            <p:ph type="sldNum" sz="quarter" idx="5"/>
          </p:nvPr>
        </p:nvSpPr>
        <p:spPr/>
        <p:txBody>
          <a:bodyPr/>
          <a:lstStyle/>
          <a:p>
            <a:fld id="{10239EEE-6EFF-49C9-8ECB-35576E5D5AB1}" type="slidenum">
              <a:rPr lang="nl-NL"/>
              <a:t>7</a:t>
            </a:fld>
            <a:endParaRPr lang="nl-NL"/>
          </a:p>
        </p:txBody>
      </p:sp>
    </p:spTree>
    <p:extLst>
      <p:ext uri="{BB962C8B-B14F-4D97-AF65-F5344CB8AC3E}">
        <p14:creationId xmlns:p14="http://schemas.microsoft.com/office/powerpoint/2010/main" val="994340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cs typeface="Calibri"/>
              </a:rPr>
              <a:t>- PayPal has 10% growth per annum comparing to other payment services with 3% grow.</a:t>
            </a:r>
          </a:p>
          <a:p>
            <a:r>
              <a:rPr lang="en-US" dirty="0">
                <a:cs typeface="Calibri"/>
              </a:rPr>
              <a:t>- 18% of all </a:t>
            </a:r>
            <a:r>
              <a:rPr lang="en-US" b="1" dirty="0">
                <a:cs typeface="Calibri"/>
              </a:rPr>
              <a:t>e-commerce</a:t>
            </a:r>
            <a:r>
              <a:rPr lang="en-US" dirty="0">
                <a:cs typeface="Calibri"/>
              </a:rPr>
              <a:t> is </a:t>
            </a:r>
            <a:r>
              <a:rPr lang="en-US" b="1" dirty="0">
                <a:cs typeface="Calibri"/>
              </a:rPr>
              <a:t>processed </a:t>
            </a:r>
            <a:r>
              <a:rPr lang="en-US">
                <a:cs typeface="Calibri"/>
              </a:rPr>
              <a:t>by PayPal --&gt; 331.200.000.000 dollar per annum -&gt;  around 331 billion dollar</a:t>
            </a:r>
          </a:p>
          <a:p>
            <a:r>
              <a:rPr lang="en-US" dirty="0">
                <a:cs typeface="Calibri"/>
              </a:rPr>
              <a:t>- PayPal market share is 83%</a:t>
            </a:r>
          </a:p>
          <a:p>
            <a:r>
              <a:rPr lang="en-US" dirty="0">
                <a:cs typeface="Calibri"/>
              </a:rPr>
              <a:t>- </a:t>
            </a:r>
            <a:r>
              <a:rPr lang="en-US" dirty="0"/>
              <a:t>87% of </a:t>
            </a:r>
            <a:r>
              <a:rPr lang="en-US" b="1" dirty="0"/>
              <a:t>millennials </a:t>
            </a:r>
            <a:r>
              <a:rPr lang="en-US" dirty="0"/>
              <a:t>(18 – 35 years old) use PayPal.</a:t>
            </a:r>
            <a:endParaRPr lang="en-US" dirty="0">
              <a:cs typeface="Calibri"/>
            </a:endParaRPr>
          </a:p>
          <a:p>
            <a:endParaRPr lang="en-US">
              <a:cs typeface="Calibri"/>
            </a:endParaRPr>
          </a:p>
        </p:txBody>
      </p:sp>
      <p:sp>
        <p:nvSpPr>
          <p:cNvPr id="4" name="Tijdelijke aanduiding voor dianummer 3"/>
          <p:cNvSpPr>
            <a:spLocks noGrp="1"/>
          </p:cNvSpPr>
          <p:nvPr>
            <p:ph type="sldNum" sz="quarter" idx="5"/>
          </p:nvPr>
        </p:nvSpPr>
        <p:spPr/>
        <p:txBody>
          <a:bodyPr/>
          <a:lstStyle/>
          <a:p>
            <a:fld id="{10239EEE-6EFF-49C9-8ECB-35576E5D5AB1}" type="slidenum">
              <a:rPr lang="nl-NL"/>
              <a:t>8</a:t>
            </a:fld>
            <a:endParaRPr lang="nl-NL"/>
          </a:p>
        </p:txBody>
      </p:sp>
    </p:spTree>
    <p:extLst>
      <p:ext uri="{BB962C8B-B14F-4D97-AF65-F5344CB8AC3E}">
        <p14:creationId xmlns:p14="http://schemas.microsoft.com/office/powerpoint/2010/main" val="2288079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PayPal has some small competitors:</a:t>
            </a:r>
          </a:p>
          <a:p>
            <a:r>
              <a:rPr lang="en-US">
                <a:cs typeface="Calibri"/>
              </a:rPr>
              <a:t> - Authorize.net</a:t>
            </a:r>
          </a:p>
          <a:p>
            <a:r>
              <a:rPr lang="en-US">
                <a:cs typeface="Calibri"/>
              </a:rPr>
              <a:t> - Square</a:t>
            </a:r>
          </a:p>
          <a:p>
            <a:r>
              <a:rPr lang="en-US">
                <a:cs typeface="Calibri"/>
              </a:rPr>
              <a:t> - </a:t>
            </a:r>
            <a:r>
              <a:rPr lang="en-US" err="1">
                <a:cs typeface="Calibri"/>
              </a:rPr>
              <a:t>Klarna</a:t>
            </a:r>
          </a:p>
          <a:p>
            <a:r>
              <a:rPr lang="en-US">
                <a:cs typeface="Calibri"/>
              </a:rPr>
              <a:t> - Amazon payment</a:t>
            </a:r>
          </a:p>
          <a:p>
            <a:r>
              <a:rPr lang="en-US">
                <a:cs typeface="Calibri"/>
              </a:rPr>
              <a:t> - CC Bill</a:t>
            </a:r>
          </a:p>
          <a:p>
            <a:endParaRPr lang="en-US">
              <a:cs typeface="Calibri"/>
            </a:endParaRPr>
          </a:p>
          <a:p>
            <a:r>
              <a:rPr lang="en-US">
                <a:cs typeface="Calibri"/>
              </a:rPr>
              <a:t>In total they only own 8.41% percent. PayPal owns the rest of the market</a:t>
            </a:r>
          </a:p>
          <a:p>
            <a:endParaRPr lang="en-US">
              <a:cs typeface="Calibri"/>
            </a:endParaRPr>
          </a:p>
          <a:p>
            <a:r>
              <a:rPr lang="en-US">
                <a:cs typeface="Calibri"/>
              </a:rPr>
              <a:t>For me personally I only knew amazon payment.</a:t>
            </a:r>
          </a:p>
          <a:p>
            <a:r>
              <a:rPr lang="en-US">
                <a:cs typeface="Calibri"/>
              </a:rPr>
              <a:t>And in </a:t>
            </a:r>
          </a:p>
        </p:txBody>
      </p:sp>
      <p:sp>
        <p:nvSpPr>
          <p:cNvPr id="4" name="Tijdelijke aanduiding voor dianummer 3"/>
          <p:cNvSpPr>
            <a:spLocks noGrp="1"/>
          </p:cNvSpPr>
          <p:nvPr>
            <p:ph type="sldNum" sz="quarter" idx="5"/>
          </p:nvPr>
        </p:nvSpPr>
        <p:spPr/>
        <p:txBody>
          <a:bodyPr/>
          <a:lstStyle/>
          <a:p>
            <a:fld id="{10239EEE-6EFF-49C9-8ECB-35576E5D5AB1}" type="slidenum">
              <a:rPr lang="nl-NL"/>
              <a:t>9</a:t>
            </a:fld>
            <a:endParaRPr lang="nl-NL"/>
          </a:p>
        </p:txBody>
      </p:sp>
    </p:spTree>
    <p:extLst>
      <p:ext uri="{BB962C8B-B14F-4D97-AF65-F5344CB8AC3E}">
        <p14:creationId xmlns:p14="http://schemas.microsoft.com/office/powerpoint/2010/main" val="1200815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nl-NL"/>
              <a:t>Klik om stijl te bewerken</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2665786580"/>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nl-NL"/>
              <a:t>Klik om stijl te bewerken</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181790180"/>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a:t>Klik om stijl te bewerken</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Tekststijl van het model bewerken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16526620"/>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nl-NL"/>
              <a:t>Klik om stijl te bewerken</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2315554781"/>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a:t>Klik om stijl te bewerken</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Tekststijl van het model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51315907"/>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nl-NL"/>
              <a:t>Klik om stijl te bewerken</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Tekststijl van het model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633383802"/>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609615497"/>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nl-NL"/>
              <a:t>Klik om stijl te bewerken</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92316728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84650732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nl-NL"/>
              <a:t>Klik om stijl te bewerken</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CA953BDC-9EAE-49FE-9892-958C9F845175}" type="datetimeFigureOut">
              <a:rPr lang="de-DE" smtClean="0"/>
              <a:t>20.12.2018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2377480935"/>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fld id="{CA953BDC-9EAE-49FE-9892-958C9F845175}" type="datetimeFigureOut">
              <a:rPr lang="de-DE" smtClean="0"/>
              <a:t>20.12.2018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376311561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Date Placeholder 6"/>
          <p:cNvSpPr>
            <a:spLocks noGrp="1"/>
          </p:cNvSpPr>
          <p:nvPr>
            <p:ph type="dt" sz="half" idx="10"/>
          </p:nvPr>
        </p:nvSpPr>
        <p:spPr/>
        <p:txBody>
          <a:bodyPr/>
          <a:lstStyle/>
          <a:p>
            <a:fld id="{CA953BDC-9EAE-49FE-9892-958C9F845175}" type="datetimeFigureOut">
              <a:rPr lang="de-DE" smtClean="0"/>
              <a:t>20.12.2018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93836465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nl-NL"/>
              <a:t>Klik om stijl te bewerken</a:t>
            </a:r>
            <a:endParaRPr lang="en-US"/>
          </a:p>
        </p:txBody>
      </p:sp>
      <p:sp>
        <p:nvSpPr>
          <p:cNvPr id="3" name="Date Placeholder 2"/>
          <p:cNvSpPr>
            <a:spLocks noGrp="1"/>
          </p:cNvSpPr>
          <p:nvPr>
            <p:ph type="dt" sz="half" idx="10"/>
          </p:nvPr>
        </p:nvSpPr>
        <p:spPr/>
        <p:txBody>
          <a:bodyPr/>
          <a:lstStyle/>
          <a:p>
            <a:fld id="{CA953BDC-9EAE-49FE-9892-958C9F845175}" type="datetimeFigureOut">
              <a:rPr lang="de-DE" smtClean="0"/>
              <a:t>20.12.2018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1455321072"/>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53BDC-9EAE-49FE-9892-958C9F845175}" type="datetimeFigureOut">
              <a:rPr lang="de-DE" smtClean="0"/>
              <a:t>20.12.2018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250605238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nl-NL"/>
              <a:t>Klik om stijl te bewerken</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nl-NL"/>
              <a:t>Tekststijl van het model bewerken</a:t>
            </a:r>
          </a:p>
        </p:txBody>
      </p:sp>
      <p:sp>
        <p:nvSpPr>
          <p:cNvPr id="5" name="Date Placeholder 4"/>
          <p:cNvSpPr>
            <a:spLocks noGrp="1"/>
          </p:cNvSpPr>
          <p:nvPr>
            <p:ph type="dt" sz="half" idx="10"/>
          </p:nvPr>
        </p:nvSpPr>
        <p:spPr/>
        <p:txBody>
          <a:bodyPr/>
          <a:lstStyle/>
          <a:p>
            <a:fld id="{CA953BDC-9EAE-49FE-9892-958C9F845175}" type="datetimeFigureOut">
              <a:rPr lang="de-DE" smtClean="0"/>
              <a:t>20.12.2018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CD814C8-F66B-4915-9FEC-D62A1DED085F}" type="slidenum">
              <a:rPr lang="de-DE" smtClean="0"/>
              <a:t>‹nr.›</a:t>
            </a:fld>
            <a:endParaRPr lang="de-DE"/>
          </a:p>
        </p:txBody>
      </p:sp>
    </p:spTree>
    <p:extLst>
      <p:ext uri="{BB962C8B-B14F-4D97-AF65-F5344CB8AC3E}">
        <p14:creationId xmlns:p14="http://schemas.microsoft.com/office/powerpoint/2010/main" val="245202326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nl-NL"/>
              <a:t>Klik om stijl te bewerken</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Tekststijl van het model bewerken</a:t>
            </a:r>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CD814C8-F66B-4915-9FEC-D62A1DED085F}" type="slidenum">
              <a:rPr lang="de-DE" smtClean="0"/>
              <a:t>‹nr.›</a:t>
            </a:fld>
            <a:endParaRPr lang="de-DE"/>
          </a:p>
        </p:txBody>
      </p:sp>
      <p:sp>
        <p:nvSpPr>
          <p:cNvPr id="5" name="Date Placeholder 4"/>
          <p:cNvSpPr>
            <a:spLocks noGrp="1"/>
          </p:cNvSpPr>
          <p:nvPr>
            <p:ph type="dt" sz="half" idx="10"/>
          </p:nvPr>
        </p:nvSpPr>
        <p:spPr/>
        <p:txBody>
          <a:bodyPr/>
          <a:lstStyle/>
          <a:p>
            <a:fld id="{CA953BDC-9EAE-49FE-9892-958C9F845175}" type="datetimeFigureOut">
              <a:rPr lang="de-DE" smtClean="0"/>
              <a:t>20.12.2018</a:t>
            </a:fld>
            <a:endParaRPr lang="de-DE"/>
          </a:p>
        </p:txBody>
      </p:sp>
    </p:spTree>
    <p:extLst>
      <p:ext uri="{BB962C8B-B14F-4D97-AF65-F5344CB8AC3E}">
        <p14:creationId xmlns:p14="http://schemas.microsoft.com/office/powerpoint/2010/main" val="898721785"/>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nl-NL"/>
              <a:t>Klik om stijl te bewerken</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A953BDC-9EAE-49FE-9892-958C9F845175}" type="datetimeFigureOut">
              <a:rPr lang="de-DE" smtClean="0"/>
              <a:t>20.12.2018</a:t>
            </a:fld>
            <a:endParaRPr lang="de-D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CD814C8-F66B-4915-9FEC-D62A1DED085F}" type="slidenum">
              <a:rPr lang="de-DE" smtClean="0"/>
              <a:t>‹nr.›</a:t>
            </a:fld>
            <a:endParaRPr lang="de-DE"/>
          </a:p>
        </p:txBody>
      </p:sp>
    </p:spTree>
    <p:extLst>
      <p:ext uri="{BB962C8B-B14F-4D97-AF65-F5344CB8AC3E}">
        <p14:creationId xmlns:p14="http://schemas.microsoft.com/office/powerpoint/2010/main" val="93260345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009A646F-5C97-464E-B0A6-BE1B5E3F9194}"/>
              </a:ext>
            </a:extLst>
          </p:cNvPr>
          <p:cNvSpPr txBox="1"/>
          <p:nvPr/>
        </p:nvSpPr>
        <p:spPr>
          <a:xfrm>
            <a:off x="2333297" y="3082158"/>
            <a:ext cx="7454939"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3600" dirty="0" err="1"/>
              <a:t>Simpler</a:t>
            </a:r>
            <a:r>
              <a:rPr lang="nl-NL" sz="3600" dirty="0"/>
              <a:t>. </a:t>
            </a:r>
            <a:r>
              <a:rPr lang="nl-NL" sz="3600" dirty="0" err="1"/>
              <a:t>Faster</a:t>
            </a:r>
            <a:r>
              <a:rPr lang="nl-NL" sz="3600" dirty="0"/>
              <a:t>. </a:t>
            </a:r>
            <a:r>
              <a:rPr lang="nl-NL" sz="3600" dirty="0" err="1"/>
              <a:t>Better</a:t>
            </a:r>
            <a:r>
              <a:rPr lang="nl-NL" sz="3600" dirty="0"/>
              <a:t>. Safer.</a:t>
            </a:r>
          </a:p>
        </p:txBody>
      </p:sp>
    </p:spTree>
    <p:extLst>
      <p:ext uri="{BB962C8B-B14F-4D97-AF65-F5344CB8AC3E}">
        <p14:creationId xmlns:p14="http://schemas.microsoft.com/office/powerpoint/2010/main" val="335143903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19">
            <a:extLst>
              <a:ext uri="{FF2B5EF4-FFF2-40B4-BE49-F238E27FC236}">
                <a16:creationId xmlns:a16="http://schemas.microsoft.com/office/drawing/2014/main" id="{DE56A688-7E08-450F-B29D-5334CA64EB85}"/>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nl-NL" dirty="0"/>
              <a:t>Industries</a:t>
            </a:r>
          </a:p>
        </p:txBody>
      </p:sp>
      <p:pic>
        <p:nvPicPr>
          <p:cNvPr id="3" name="Afbeelding 2">
            <a:extLst>
              <a:ext uri="{FF2B5EF4-FFF2-40B4-BE49-F238E27FC236}">
                <a16:creationId xmlns:a16="http://schemas.microsoft.com/office/drawing/2014/main" id="{FF7A363C-E466-4288-B7E0-5FF2EBBF0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329" y="1203512"/>
            <a:ext cx="3671649" cy="3639813"/>
          </a:xfrm>
          <a:prstGeom prst="rect">
            <a:avLst/>
          </a:prstGeom>
        </p:spPr>
      </p:pic>
      <p:pic>
        <p:nvPicPr>
          <p:cNvPr id="6" name="Afbeelding 5" descr="Afbeelding met vectorafbeeldingen&#10;&#10;Automatisch gegenereerde beschrijving">
            <a:extLst>
              <a:ext uri="{FF2B5EF4-FFF2-40B4-BE49-F238E27FC236}">
                <a16:creationId xmlns:a16="http://schemas.microsoft.com/office/drawing/2014/main" id="{12977E20-3F77-4167-8BE5-70063D2BB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458" y="1381210"/>
            <a:ext cx="3449444" cy="3382742"/>
          </a:xfrm>
          <a:prstGeom prst="rect">
            <a:avLst/>
          </a:prstGeom>
        </p:spPr>
      </p:pic>
      <p:pic>
        <p:nvPicPr>
          <p:cNvPr id="2" name="Afbeelding 3">
            <a:extLst>
              <a:ext uri="{FF2B5EF4-FFF2-40B4-BE49-F238E27FC236}">
                <a16:creationId xmlns:a16="http://schemas.microsoft.com/office/drawing/2014/main" id="{FF0EEA52-7EB4-40C1-9EC6-7C30E2966AC9}"/>
              </a:ext>
            </a:extLst>
          </p:cNvPr>
          <p:cNvPicPr>
            <a:picLocks noChangeAspect="1"/>
          </p:cNvPicPr>
          <p:nvPr/>
        </p:nvPicPr>
        <p:blipFill>
          <a:blip r:embed="rId5"/>
          <a:stretch>
            <a:fillRect/>
          </a:stretch>
        </p:blipFill>
        <p:spPr>
          <a:xfrm>
            <a:off x="557981" y="5031657"/>
            <a:ext cx="1452717" cy="1403557"/>
          </a:xfrm>
          <a:prstGeom prst="rect">
            <a:avLst/>
          </a:prstGeom>
        </p:spPr>
      </p:pic>
      <p:pic>
        <p:nvPicPr>
          <p:cNvPr id="7" name="Afbeelding 7">
            <a:extLst>
              <a:ext uri="{FF2B5EF4-FFF2-40B4-BE49-F238E27FC236}">
                <a16:creationId xmlns:a16="http://schemas.microsoft.com/office/drawing/2014/main" id="{A3B83ABC-9998-442C-83D0-4621C4095167}"/>
              </a:ext>
            </a:extLst>
          </p:cNvPr>
          <p:cNvPicPr>
            <a:picLocks noChangeAspect="1"/>
          </p:cNvPicPr>
          <p:nvPr/>
        </p:nvPicPr>
        <p:blipFill>
          <a:blip r:embed="rId6"/>
          <a:stretch>
            <a:fillRect/>
          </a:stretch>
        </p:blipFill>
        <p:spPr>
          <a:xfrm>
            <a:off x="2118852" y="5031658"/>
            <a:ext cx="1366684" cy="1403554"/>
          </a:xfrm>
          <a:prstGeom prst="rect">
            <a:avLst/>
          </a:prstGeom>
        </p:spPr>
      </p:pic>
      <p:pic>
        <p:nvPicPr>
          <p:cNvPr id="9" name="Afbeelding 9">
            <a:extLst>
              <a:ext uri="{FF2B5EF4-FFF2-40B4-BE49-F238E27FC236}">
                <a16:creationId xmlns:a16="http://schemas.microsoft.com/office/drawing/2014/main" id="{35ECE713-8C86-49B8-B4F4-AB8952790965}"/>
              </a:ext>
            </a:extLst>
          </p:cNvPr>
          <p:cNvPicPr>
            <a:picLocks noChangeAspect="1"/>
          </p:cNvPicPr>
          <p:nvPr/>
        </p:nvPicPr>
        <p:blipFill>
          <a:blip r:embed="rId7"/>
          <a:stretch>
            <a:fillRect/>
          </a:stretch>
        </p:blipFill>
        <p:spPr>
          <a:xfrm>
            <a:off x="3679723" y="5031657"/>
            <a:ext cx="1452717" cy="1403557"/>
          </a:xfrm>
          <a:prstGeom prst="rect">
            <a:avLst/>
          </a:prstGeom>
        </p:spPr>
      </p:pic>
      <p:pic>
        <p:nvPicPr>
          <p:cNvPr id="11" name="Afbeelding 11" descr="Afbeelding met vectorafbeeldingen&#10;&#10;Beschrijving is gegenereerd met hoge betrouwbaarheid">
            <a:extLst>
              <a:ext uri="{FF2B5EF4-FFF2-40B4-BE49-F238E27FC236}">
                <a16:creationId xmlns:a16="http://schemas.microsoft.com/office/drawing/2014/main" id="{B02147E2-8286-49CD-9D39-7B0CBC38A1D6}"/>
              </a:ext>
            </a:extLst>
          </p:cNvPr>
          <p:cNvPicPr>
            <a:picLocks noChangeAspect="1"/>
          </p:cNvPicPr>
          <p:nvPr/>
        </p:nvPicPr>
        <p:blipFill>
          <a:blip r:embed="rId8"/>
          <a:stretch>
            <a:fillRect/>
          </a:stretch>
        </p:blipFill>
        <p:spPr>
          <a:xfrm>
            <a:off x="5400367" y="5031658"/>
            <a:ext cx="1403555" cy="1403555"/>
          </a:xfrm>
          <a:prstGeom prst="rect">
            <a:avLst/>
          </a:prstGeom>
        </p:spPr>
      </p:pic>
      <p:pic>
        <p:nvPicPr>
          <p:cNvPr id="13" name="Afbeelding 13">
            <a:extLst>
              <a:ext uri="{FF2B5EF4-FFF2-40B4-BE49-F238E27FC236}">
                <a16:creationId xmlns:a16="http://schemas.microsoft.com/office/drawing/2014/main" id="{2987BBFD-FC3F-43AE-A689-CDBD9BEEAFE8}"/>
              </a:ext>
            </a:extLst>
          </p:cNvPr>
          <p:cNvPicPr>
            <a:picLocks noChangeAspect="1"/>
          </p:cNvPicPr>
          <p:nvPr/>
        </p:nvPicPr>
        <p:blipFill>
          <a:blip r:embed="rId9"/>
          <a:stretch>
            <a:fillRect/>
          </a:stretch>
        </p:blipFill>
        <p:spPr>
          <a:xfrm>
            <a:off x="7047271" y="5031658"/>
            <a:ext cx="1391265" cy="1403555"/>
          </a:xfrm>
          <a:prstGeom prst="rect">
            <a:avLst/>
          </a:prstGeom>
        </p:spPr>
      </p:pic>
    </p:spTree>
    <p:extLst>
      <p:ext uri="{BB962C8B-B14F-4D97-AF65-F5344CB8AC3E}">
        <p14:creationId xmlns:p14="http://schemas.microsoft.com/office/powerpoint/2010/main" val="1735228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2">
            <a:extLst>
              <a:ext uri="{FF2B5EF4-FFF2-40B4-BE49-F238E27FC236}">
                <a16:creationId xmlns:a16="http://schemas.microsoft.com/office/drawing/2014/main" id="{BBF7A9C3-1DEA-4CF4-A784-D437E948FC39}"/>
              </a:ext>
            </a:extLst>
          </p:cNvPr>
          <p:cNvPicPr>
            <a:picLocks noChangeAspect="1"/>
          </p:cNvPicPr>
          <p:nvPr/>
        </p:nvPicPr>
        <p:blipFill>
          <a:blip r:embed="rId3"/>
          <a:stretch>
            <a:fillRect/>
          </a:stretch>
        </p:blipFill>
        <p:spPr>
          <a:xfrm>
            <a:off x="614632" y="1513217"/>
            <a:ext cx="1905000" cy="1905000"/>
          </a:xfrm>
          <a:prstGeom prst="rect">
            <a:avLst/>
          </a:prstGeom>
        </p:spPr>
      </p:pic>
      <p:pic>
        <p:nvPicPr>
          <p:cNvPr id="4" name="Afbeelding 4">
            <a:extLst>
              <a:ext uri="{FF2B5EF4-FFF2-40B4-BE49-F238E27FC236}">
                <a16:creationId xmlns:a16="http://schemas.microsoft.com/office/drawing/2014/main" id="{ABAC2A5F-044F-427C-86DD-D6D50A417EC0}"/>
              </a:ext>
            </a:extLst>
          </p:cNvPr>
          <p:cNvPicPr>
            <a:picLocks noChangeAspect="1"/>
          </p:cNvPicPr>
          <p:nvPr/>
        </p:nvPicPr>
        <p:blipFill>
          <a:blip r:embed="rId4"/>
          <a:stretch>
            <a:fillRect/>
          </a:stretch>
        </p:blipFill>
        <p:spPr>
          <a:xfrm>
            <a:off x="2959219" y="1512431"/>
            <a:ext cx="2438400" cy="2162048"/>
          </a:xfrm>
          <a:prstGeom prst="rect">
            <a:avLst/>
          </a:prstGeom>
        </p:spPr>
      </p:pic>
      <p:pic>
        <p:nvPicPr>
          <p:cNvPr id="7" name="Afbeelding 8" descr="Afbeelding met vectorafbeeldingen&#10;&#10;Beschrijving is gegenereerd met hoge betrouwbaarheid">
            <a:extLst>
              <a:ext uri="{FF2B5EF4-FFF2-40B4-BE49-F238E27FC236}">
                <a16:creationId xmlns:a16="http://schemas.microsoft.com/office/drawing/2014/main" id="{857E190A-4D85-455C-B145-3E9468A8DAEA}"/>
              </a:ext>
            </a:extLst>
          </p:cNvPr>
          <p:cNvPicPr>
            <a:picLocks noChangeAspect="1"/>
          </p:cNvPicPr>
          <p:nvPr/>
        </p:nvPicPr>
        <p:blipFill>
          <a:blip r:embed="rId5"/>
          <a:stretch>
            <a:fillRect/>
          </a:stretch>
        </p:blipFill>
        <p:spPr>
          <a:xfrm>
            <a:off x="6142007" y="1088366"/>
            <a:ext cx="2438400" cy="2438400"/>
          </a:xfrm>
          <a:prstGeom prst="rect">
            <a:avLst/>
          </a:prstGeom>
        </p:spPr>
      </p:pic>
      <p:pic>
        <p:nvPicPr>
          <p:cNvPr id="3" name="Afbeelding 4">
            <a:extLst>
              <a:ext uri="{FF2B5EF4-FFF2-40B4-BE49-F238E27FC236}">
                <a16:creationId xmlns:a16="http://schemas.microsoft.com/office/drawing/2014/main" id="{E43EEA0C-A748-4159-9D91-82DE9CE53626}"/>
              </a:ext>
            </a:extLst>
          </p:cNvPr>
          <p:cNvPicPr>
            <a:picLocks noChangeAspect="1"/>
          </p:cNvPicPr>
          <p:nvPr/>
        </p:nvPicPr>
        <p:blipFill>
          <a:blip r:embed="rId6"/>
          <a:stretch>
            <a:fillRect/>
          </a:stretch>
        </p:blipFill>
        <p:spPr>
          <a:xfrm>
            <a:off x="500332" y="4339297"/>
            <a:ext cx="2526250" cy="1779115"/>
          </a:xfrm>
          <a:prstGeom prst="rect">
            <a:avLst/>
          </a:prstGeom>
        </p:spPr>
      </p:pic>
      <p:pic>
        <p:nvPicPr>
          <p:cNvPr id="5" name="Afbeelding 5">
            <a:extLst>
              <a:ext uri="{FF2B5EF4-FFF2-40B4-BE49-F238E27FC236}">
                <a16:creationId xmlns:a16="http://schemas.microsoft.com/office/drawing/2014/main" id="{BD030D06-C73C-417F-B181-BB4E8DD624CA}"/>
              </a:ext>
            </a:extLst>
          </p:cNvPr>
          <p:cNvPicPr>
            <a:picLocks noChangeAspect="1"/>
          </p:cNvPicPr>
          <p:nvPr/>
        </p:nvPicPr>
        <p:blipFill>
          <a:blip r:embed="rId7"/>
          <a:stretch>
            <a:fillRect/>
          </a:stretch>
        </p:blipFill>
        <p:spPr>
          <a:xfrm>
            <a:off x="3657345" y="4257176"/>
            <a:ext cx="2010972" cy="2010972"/>
          </a:xfrm>
          <a:prstGeom prst="rect">
            <a:avLst/>
          </a:prstGeom>
        </p:spPr>
      </p:pic>
      <p:sp>
        <p:nvSpPr>
          <p:cNvPr id="9" name="Titel 1">
            <a:extLst>
              <a:ext uri="{FF2B5EF4-FFF2-40B4-BE49-F238E27FC236}">
                <a16:creationId xmlns:a16="http://schemas.microsoft.com/office/drawing/2014/main" id="{1E2863BB-1DF4-4C17-BE52-BC358B286609}"/>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nl-NL" dirty="0"/>
              <a:t>Features </a:t>
            </a:r>
            <a:r>
              <a:rPr lang="nl-NL" dirty="0" err="1"/>
              <a:t>for</a:t>
            </a:r>
            <a:r>
              <a:rPr lang="nl-NL" dirty="0"/>
              <a:t> private users</a:t>
            </a:r>
          </a:p>
        </p:txBody>
      </p:sp>
      <p:pic>
        <p:nvPicPr>
          <p:cNvPr id="10" name="Afbeelding 9">
            <a:extLst>
              <a:ext uri="{FF2B5EF4-FFF2-40B4-BE49-F238E27FC236}">
                <a16:creationId xmlns:a16="http://schemas.microsoft.com/office/drawing/2014/main" id="{0BC83212-00E9-430E-AC61-20C31B7B60C8}"/>
              </a:ext>
            </a:extLst>
          </p:cNvPr>
          <p:cNvPicPr>
            <a:picLocks noChangeAspect="1"/>
          </p:cNvPicPr>
          <p:nvPr/>
        </p:nvPicPr>
        <p:blipFill rotWithShape="1">
          <a:blip r:embed="rId8">
            <a:extLst>
              <a:ext uri="{28A0092B-C50C-407E-A947-70E740481C1C}">
                <a14:useLocalDpi xmlns:a14="http://schemas.microsoft.com/office/drawing/2010/main" val="0"/>
              </a:ext>
            </a:extLst>
          </a:blip>
          <a:srcRect r="14782"/>
          <a:stretch/>
        </p:blipFill>
        <p:spPr>
          <a:xfrm>
            <a:off x="6523685" y="3974988"/>
            <a:ext cx="1826598" cy="2143424"/>
          </a:xfrm>
          <a:prstGeom prst="rect">
            <a:avLst/>
          </a:prstGeom>
        </p:spPr>
      </p:pic>
    </p:spTree>
    <p:extLst>
      <p:ext uri="{BB962C8B-B14F-4D97-AF65-F5344CB8AC3E}">
        <p14:creationId xmlns:p14="http://schemas.microsoft.com/office/powerpoint/2010/main" val="24672808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4" descr="Cheque">
            <a:extLst>
              <a:ext uri="{FF2B5EF4-FFF2-40B4-BE49-F238E27FC236}">
                <a16:creationId xmlns:a16="http://schemas.microsoft.com/office/drawing/2014/main" id="{6FA2E186-E530-43F6-88CC-DE21456915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354" y="1443114"/>
            <a:ext cx="2201917" cy="2201917"/>
          </a:xfrm>
          <a:prstGeom prst="rect">
            <a:avLst/>
          </a:prstGeom>
        </p:spPr>
      </p:pic>
      <p:pic>
        <p:nvPicPr>
          <p:cNvPr id="8" name="Graphic 8" descr="Hiërarchie">
            <a:extLst>
              <a:ext uri="{FF2B5EF4-FFF2-40B4-BE49-F238E27FC236}">
                <a16:creationId xmlns:a16="http://schemas.microsoft.com/office/drawing/2014/main" id="{0DE12D8E-8287-43C5-9229-738CCCA783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3410" y="1222812"/>
            <a:ext cx="2110597" cy="2206188"/>
          </a:xfrm>
          <a:prstGeom prst="rect">
            <a:avLst/>
          </a:prstGeom>
        </p:spPr>
      </p:pic>
      <p:sp>
        <p:nvSpPr>
          <p:cNvPr id="2" name="Titel 1">
            <a:extLst>
              <a:ext uri="{FF2B5EF4-FFF2-40B4-BE49-F238E27FC236}">
                <a16:creationId xmlns:a16="http://schemas.microsoft.com/office/drawing/2014/main" id="{E73D6DC6-0BF8-4D66-824F-35AAD7DACED4}"/>
              </a:ext>
            </a:extLst>
          </p:cNvPr>
          <p:cNvSpPr>
            <a:spLocks noGrp="1"/>
          </p:cNvSpPr>
          <p:nvPr>
            <p:ph type="title"/>
          </p:nvPr>
        </p:nvSpPr>
        <p:spPr/>
        <p:txBody>
          <a:bodyPr/>
          <a:lstStyle/>
          <a:p>
            <a:r>
              <a:rPr lang="nl-NL" dirty="0"/>
              <a:t>Business features</a:t>
            </a:r>
          </a:p>
        </p:txBody>
      </p:sp>
      <p:pic>
        <p:nvPicPr>
          <p:cNvPr id="3" name="Afbeelding 4">
            <a:extLst>
              <a:ext uri="{FF2B5EF4-FFF2-40B4-BE49-F238E27FC236}">
                <a16:creationId xmlns:a16="http://schemas.microsoft.com/office/drawing/2014/main" id="{1D91B4C9-FEAB-4DF5-8BF0-0919D1540898}"/>
              </a:ext>
            </a:extLst>
          </p:cNvPr>
          <p:cNvPicPr>
            <a:picLocks noChangeAspect="1"/>
          </p:cNvPicPr>
          <p:nvPr/>
        </p:nvPicPr>
        <p:blipFill>
          <a:blip r:embed="rId7"/>
          <a:stretch>
            <a:fillRect/>
          </a:stretch>
        </p:blipFill>
        <p:spPr>
          <a:xfrm>
            <a:off x="3462453" y="1713129"/>
            <a:ext cx="2743200" cy="1931902"/>
          </a:xfrm>
          <a:prstGeom prst="rect">
            <a:avLst/>
          </a:prstGeom>
        </p:spPr>
      </p:pic>
      <p:pic>
        <p:nvPicPr>
          <p:cNvPr id="9" name="Afbeelding 12">
            <a:extLst>
              <a:ext uri="{FF2B5EF4-FFF2-40B4-BE49-F238E27FC236}">
                <a16:creationId xmlns:a16="http://schemas.microsoft.com/office/drawing/2014/main" id="{0A8E2896-7134-4775-8605-B89423D1C08A}"/>
              </a:ext>
            </a:extLst>
          </p:cNvPr>
          <p:cNvPicPr>
            <a:picLocks noChangeAspect="1"/>
          </p:cNvPicPr>
          <p:nvPr/>
        </p:nvPicPr>
        <p:blipFill>
          <a:blip r:embed="rId8"/>
          <a:stretch>
            <a:fillRect/>
          </a:stretch>
        </p:blipFill>
        <p:spPr>
          <a:xfrm>
            <a:off x="855725" y="4011446"/>
            <a:ext cx="2110597" cy="2096219"/>
          </a:xfrm>
          <a:prstGeom prst="rect">
            <a:avLst/>
          </a:prstGeom>
        </p:spPr>
      </p:pic>
      <p:pic>
        <p:nvPicPr>
          <p:cNvPr id="11" name="Afbeelding 10" descr="Afbeelding met object&#10;&#10;Automatisch gegenereerde beschrijving">
            <a:extLst>
              <a:ext uri="{FF2B5EF4-FFF2-40B4-BE49-F238E27FC236}">
                <a16:creationId xmlns:a16="http://schemas.microsoft.com/office/drawing/2014/main" id="{AC5E62F8-4055-4D59-95B8-3E42E2F54C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2812" y="3645031"/>
            <a:ext cx="2819400" cy="2819400"/>
          </a:xfrm>
          <a:prstGeom prst="rect">
            <a:avLst/>
          </a:prstGeom>
        </p:spPr>
      </p:pic>
      <p:pic>
        <p:nvPicPr>
          <p:cNvPr id="1026" name="Picture 2" descr="Afbeeldingsresultaat voor paypal button">
            <a:extLst>
              <a:ext uri="{FF2B5EF4-FFF2-40B4-BE49-F238E27FC236}">
                <a16:creationId xmlns:a16="http://schemas.microsoft.com/office/drawing/2014/main" id="{CBFFC91B-A873-40C4-9446-AD2D7CADA5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4602" y="4564547"/>
            <a:ext cx="2819400" cy="98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732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7">
            <a:extLst>
              <a:ext uri="{FF2B5EF4-FFF2-40B4-BE49-F238E27FC236}">
                <a16:creationId xmlns:a16="http://schemas.microsoft.com/office/drawing/2014/main" id="{DE1D093D-D6DB-4F4B-BA46-EB8B600B36F3}"/>
              </a:ext>
            </a:extLst>
          </p:cNvPr>
          <p:cNvPicPr>
            <a:picLocks noChangeAspect="1"/>
          </p:cNvPicPr>
          <p:nvPr/>
        </p:nvPicPr>
        <p:blipFill>
          <a:blip r:embed="rId3"/>
          <a:stretch>
            <a:fillRect/>
          </a:stretch>
        </p:blipFill>
        <p:spPr>
          <a:xfrm>
            <a:off x="2035833" y="519022"/>
            <a:ext cx="5704935" cy="5719313"/>
          </a:xfrm>
          <a:prstGeom prst="rect">
            <a:avLst/>
          </a:prstGeom>
        </p:spPr>
      </p:pic>
    </p:spTree>
    <p:extLst>
      <p:ext uri="{BB962C8B-B14F-4D97-AF65-F5344CB8AC3E}">
        <p14:creationId xmlns:p14="http://schemas.microsoft.com/office/powerpoint/2010/main" val="11042807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123F27-C932-4EBB-AAAE-3494FDA5E276}"/>
              </a:ext>
            </a:extLst>
          </p:cNvPr>
          <p:cNvSpPr>
            <a:spLocks noGrp="1"/>
          </p:cNvSpPr>
          <p:nvPr>
            <p:ph type="title"/>
          </p:nvPr>
        </p:nvSpPr>
        <p:spPr/>
        <p:txBody>
          <a:bodyPr/>
          <a:lstStyle/>
          <a:p>
            <a:r>
              <a:rPr lang="nl-NL" dirty="0"/>
              <a:t>Mobile App</a:t>
            </a:r>
          </a:p>
        </p:txBody>
      </p:sp>
      <p:pic>
        <p:nvPicPr>
          <p:cNvPr id="14" name="Afbeelding 14" descr="Afbeelding met schermafbeelding&#10;&#10;Beschrijving is gegenereerd met zeer hoge betrouwbaarheid">
            <a:extLst>
              <a:ext uri="{FF2B5EF4-FFF2-40B4-BE49-F238E27FC236}">
                <a16:creationId xmlns:a16="http://schemas.microsoft.com/office/drawing/2014/main" id="{BBFAF683-0835-44BB-8920-E757B9E059D3}"/>
              </a:ext>
            </a:extLst>
          </p:cNvPr>
          <p:cNvPicPr>
            <a:picLocks noChangeAspect="1"/>
          </p:cNvPicPr>
          <p:nvPr/>
        </p:nvPicPr>
        <p:blipFill>
          <a:blip r:embed="rId2"/>
          <a:stretch>
            <a:fillRect/>
          </a:stretch>
        </p:blipFill>
        <p:spPr>
          <a:xfrm>
            <a:off x="-4482" y="1389025"/>
            <a:ext cx="12200965" cy="3799800"/>
          </a:xfrm>
          <a:prstGeom prst="rect">
            <a:avLst/>
          </a:prstGeom>
        </p:spPr>
      </p:pic>
    </p:spTree>
    <p:extLst>
      <p:ext uri="{BB962C8B-B14F-4D97-AF65-F5344CB8AC3E}">
        <p14:creationId xmlns:p14="http://schemas.microsoft.com/office/powerpoint/2010/main" val="244496015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fbeeldingsresultaat voor any questions blue">
            <a:extLst>
              <a:ext uri="{FF2B5EF4-FFF2-40B4-BE49-F238E27FC236}">
                <a16:creationId xmlns:a16="http://schemas.microsoft.com/office/drawing/2014/main" id="{FA41D4DC-A676-4C29-A1A1-CE4B9EF2D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83" y="1322808"/>
            <a:ext cx="4212383" cy="4212383"/>
          </a:xfrm>
          <a:prstGeom prst="rect">
            <a:avLst/>
          </a:prstGeom>
          <a:noFill/>
          <a:extLst>
            <a:ext uri="{909E8E84-426E-40DD-AFC4-6F175D3DCCD1}">
              <a14:hiddenFill xmlns:a14="http://schemas.microsoft.com/office/drawing/2010/main">
                <a:solidFill>
                  <a:srgbClr val="FFFFFF"/>
                </a:solidFill>
              </a14:hiddenFill>
            </a:ext>
          </a:extLst>
        </p:spPr>
      </p:pic>
      <p:sp>
        <p:nvSpPr>
          <p:cNvPr id="6" name="Titel 1">
            <a:extLst>
              <a:ext uri="{FF2B5EF4-FFF2-40B4-BE49-F238E27FC236}">
                <a16:creationId xmlns:a16="http://schemas.microsoft.com/office/drawing/2014/main" id="{0C16384C-E56A-4529-874F-0AA362B61908}"/>
              </a:ext>
            </a:extLst>
          </p:cNvPr>
          <p:cNvSpPr>
            <a:spLocks noGrp="1"/>
          </p:cNvSpPr>
          <p:nvPr>
            <p:ph type="title"/>
          </p:nvPr>
        </p:nvSpPr>
        <p:spPr>
          <a:xfrm>
            <a:off x="677334" y="609600"/>
            <a:ext cx="8596668" cy="1320800"/>
          </a:xfrm>
        </p:spPr>
        <p:txBody>
          <a:bodyPr/>
          <a:lstStyle/>
          <a:p>
            <a:r>
              <a:rPr lang="nl-NL" dirty="0" err="1"/>
              <a:t>Questions</a:t>
            </a:r>
            <a:r>
              <a:rPr lang="nl-NL" dirty="0"/>
              <a:t>?</a:t>
            </a:r>
          </a:p>
        </p:txBody>
      </p:sp>
    </p:spTree>
    <p:extLst>
      <p:ext uri="{BB962C8B-B14F-4D97-AF65-F5344CB8AC3E}">
        <p14:creationId xmlns:p14="http://schemas.microsoft.com/office/powerpoint/2010/main" val="9195530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6" descr="Afbeelding met vectorafbeeldingen&#10;&#10;Beschrijving is gegenereerd met zeer hoge betrouwbaarheid">
            <a:extLst>
              <a:ext uri="{FF2B5EF4-FFF2-40B4-BE49-F238E27FC236}">
                <a16:creationId xmlns:a16="http://schemas.microsoft.com/office/drawing/2014/main" id="{414F3D54-FE22-4FD7-8AF7-97FB88E53CAD}"/>
              </a:ext>
            </a:extLst>
          </p:cNvPr>
          <p:cNvPicPr>
            <a:picLocks noChangeAspect="1"/>
          </p:cNvPicPr>
          <p:nvPr/>
        </p:nvPicPr>
        <p:blipFill>
          <a:blip r:embed="rId3"/>
          <a:stretch>
            <a:fillRect/>
          </a:stretch>
        </p:blipFill>
        <p:spPr>
          <a:xfrm>
            <a:off x="1548577" y="2225226"/>
            <a:ext cx="7009396" cy="2926422"/>
          </a:xfrm>
          <a:prstGeom prst="rect">
            <a:avLst/>
          </a:prstGeom>
        </p:spPr>
      </p:pic>
    </p:spTree>
    <p:extLst>
      <p:ext uri="{BB962C8B-B14F-4D97-AF65-F5344CB8AC3E}">
        <p14:creationId xmlns:p14="http://schemas.microsoft.com/office/powerpoint/2010/main" val="42831251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32" descr="Afbeelding met persoon, man, binnen, kleding&#10;&#10;Beschrijving is gegenereerd met zeer hoge betrouwbaarheid">
            <a:extLst>
              <a:ext uri="{FF2B5EF4-FFF2-40B4-BE49-F238E27FC236}">
                <a16:creationId xmlns:a16="http://schemas.microsoft.com/office/drawing/2014/main" id="{7625B6E1-30E7-4FDD-AD17-300C7D02F465}"/>
              </a:ext>
            </a:extLst>
          </p:cNvPr>
          <p:cNvPicPr>
            <a:picLocks noGrp="1" noChangeAspect="1"/>
          </p:cNvPicPr>
          <p:nvPr>
            <p:ph idx="1"/>
          </p:nvPr>
        </p:nvPicPr>
        <p:blipFill>
          <a:blip r:embed="rId3"/>
          <a:stretch>
            <a:fillRect/>
          </a:stretch>
        </p:blipFill>
        <p:spPr>
          <a:xfrm>
            <a:off x="-1471" y="-1656"/>
            <a:ext cx="2560320" cy="3807166"/>
          </a:xfrm>
          <a:prstGeom prst="rect">
            <a:avLst/>
          </a:prstGeom>
        </p:spPr>
      </p:pic>
      <p:pic>
        <p:nvPicPr>
          <p:cNvPr id="7" name="Afbeelding 28" descr="Afbeelding met persoon, man, stropdas, kleding&#10;&#10;Beschrijving is gegenereerd met zeer hoge betrouwbaarheid">
            <a:extLst>
              <a:ext uri="{FF2B5EF4-FFF2-40B4-BE49-F238E27FC236}">
                <a16:creationId xmlns:a16="http://schemas.microsoft.com/office/drawing/2014/main" id="{67B155BB-5576-4D41-B3F7-364BF92BEC58}"/>
              </a:ext>
            </a:extLst>
          </p:cNvPr>
          <p:cNvPicPr>
            <a:picLocks noChangeAspect="1"/>
          </p:cNvPicPr>
          <p:nvPr/>
        </p:nvPicPr>
        <p:blipFill>
          <a:blip r:embed="rId4"/>
          <a:stretch>
            <a:fillRect/>
          </a:stretch>
        </p:blipFill>
        <p:spPr>
          <a:xfrm>
            <a:off x="2566355" y="-5720"/>
            <a:ext cx="2560320" cy="3815292"/>
          </a:xfrm>
          <a:prstGeom prst="rect">
            <a:avLst/>
          </a:prstGeom>
        </p:spPr>
      </p:pic>
      <p:pic>
        <p:nvPicPr>
          <p:cNvPr id="9" name="Afbeelding 34" descr="Afbeelding met persoon, binnen, muur, jongen&#10;&#10;Beschrijving is gegenereerd met zeer hoge betrouwbaarheid">
            <a:extLst>
              <a:ext uri="{FF2B5EF4-FFF2-40B4-BE49-F238E27FC236}">
                <a16:creationId xmlns:a16="http://schemas.microsoft.com/office/drawing/2014/main" id="{67C88D49-CC58-40F5-B688-726FFADE6091}"/>
              </a:ext>
            </a:extLst>
          </p:cNvPr>
          <p:cNvPicPr>
            <a:picLocks noChangeAspect="1"/>
          </p:cNvPicPr>
          <p:nvPr/>
        </p:nvPicPr>
        <p:blipFill>
          <a:blip r:embed="rId5"/>
          <a:stretch>
            <a:fillRect/>
          </a:stretch>
        </p:blipFill>
        <p:spPr>
          <a:xfrm>
            <a:off x="5132140" y="-3615"/>
            <a:ext cx="5687147" cy="3811081"/>
          </a:xfrm>
          <a:prstGeom prst="rect">
            <a:avLst/>
          </a:prstGeom>
        </p:spPr>
      </p:pic>
      <p:pic>
        <p:nvPicPr>
          <p:cNvPr id="11" name="Afbeelding 36">
            <a:extLst>
              <a:ext uri="{FF2B5EF4-FFF2-40B4-BE49-F238E27FC236}">
                <a16:creationId xmlns:a16="http://schemas.microsoft.com/office/drawing/2014/main" id="{07237285-A9ED-4549-8D6A-9D8F1F87708E}"/>
              </a:ext>
            </a:extLst>
          </p:cNvPr>
          <p:cNvPicPr>
            <a:picLocks noChangeAspect="1"/>
          </p:cNvPicPr>
          <p:nvPr/>
        </p:nvPicPr>
        <p:blipFill>
          <a:blip r:embed="rId6"/>
          <a:stretch>
            <a:fillRect/>
          </a:stretch>
        </p:blipFill>
        <p:spPr>
          <a:xfrm>
            <a:off x="935236" y="4466701"/>
            <a:ext cx="3883036" cy="1695234"/>
          </a:xfrm>
          <a:prstGeom prst="rect">
            <a:avLst/>
          </a:prstGeom>
        </p:spPr>
      </p:pic>
      <p:pic>
        <p:nvPicPr>
          <p:cNvPr id="2" name="Afbeelding 1">
            <a:extLst>
              <a:ext uri="{FF2B5EF4-FFF2-40B4-BE49-F238E27FC236}">
                <a16:creationId xmlns:a16="http://schemas.microsoft.com/office/drawing/2014/main" id="{E125997C-F928-47AC-B0DB-3D48DADC9C78}"/>
              </a:ext>
            </a:extLst>
          </p:cNvPr>
          <p:cNvPicPr>
            <a:picLocks noChangeAspect="1"/>
          </p:cNvPicPr>
          <p:nvPr/>
        </p:nvPicPr>
        <p:blipFill rotWithShape="1">
          <a:blip r:embed="rId7"/>
          <a:srcRect r="17958" b="13813"/>
          <a:stretch/>
        </p:blipFill>
        <p:spPr>
          <a:xfrm>
            <a:off x="6493014" y="3945112"/>
            <a:ext cx="1985161" cy="2216823"/>
          </a:xfrm>
          <a:prstGeom prst="rect">
            <a:avLst/>
          </a:prstGeom>
        </p:spPr>
      </p:pic>
    </p:spTree>
    <p:extLst>
      <p:ext uri="{BB962C8B-B14F-4D97-AF65-F5344CB8AC3E}">
        <p14:creationId xmlns:p14="http://schemas.microsoft.com/office/powerpoint/2010/main" val="41093920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Afbeelding 18" descr="Afbeelding met elektronica&#10;&#10;Beschrijving is gegenereerd met zeer hoge betrouwbaarheid">
            <a:extLst>
              <a:ext uri="{FF2B5EF4-FFF2-40B4-BE49-F238E27FC236}">
                <a16:creationId xmlns:a16="http://schemas.microsoft.com/office/drawing/2014/main" id="{508692B7-14E0-4917-99FC-5CBF1C6431E6}"/>
              </a:ext>
            </a:extLst>
          </p:cNvPr>
          <p:cNvPicPr>
            <a:picLocks noChangeAspect="1"/>
          </p:cNvPicPr>
          <p:nvPr/>
        </p:nvPicPr>
        <p:blipFill rotWithShape="1">
          <a:blip r:embed="rId3"/>
          <a:srcRect r="-443" b="12346"/>
          <a:stretch/>
        </p:blipFill>
        <p:spPr>
          <a:xfrm>
            <a:off x="0" y="1039867"/>
            <a:ext cx="3265104" cy="3066948"/>
          </a:xfrm>
          <a:prstGeom prst="rect">
            <a:avLst/>
          </a:prstGeom>
        </p:spPr>
      </p:pic>
      <p:sp>
        <p:nvSpPr>
          <p:cNvPr id="20" name="Titel 19">
            <a:extLst>
              <a:ext uri="{FF2B5EF4-FFF2-40B4-BE49-F238E27FC236}">
                <a16:creationId xmlns:a16="http://schemas.microsoft.com/office/drawing/2014/main" id="{7979E8EA-C20A-4CB4-87C6-FD422D9D6B26}"/>
              </a:ext>
            </a:extLst>
          </p:cNvPr>
          <p:cNvSpPr>
            <a:spLocks noGrp="1"/>
          </p:cNvSpPr>
          <p:nvPr>
            <p:ph type="title"/>
          </p:nvPr>
        </p:nvSpPr>
        <p:spPr/>
        <p:txBody>
          <a:bodyPr/>
          <a:lstStyle/>
          <a:p>
            <a:r>
              <a:rPr lang="nl-NL" dirty="0" err="1"/>
              <a:t>Biggest</a:t>
            </a:r>
            <a:r>
              <a:rPr lang="nl-NL" dirty="0"/>
              <a:t> online </a:t>
            </a:r>
            <a:r>
              <a:rPr lang="nl-NL" dirty="0" err="1"/>
              <a:t>payment</a:t>
            </a:r>
            <a:r>
              <a:rPr lang="nl-NL" dirty="0"/>
              <a:t> system</a:t>
            </a:r>
            <a:endParaRPr lang="nl-NL" b="1" dirty="0"/>
          </a:p>
        </p:txBody>
      </p:sp>
      <p:pic>
        <p:nvPicPr>
          <p:cNvPr id="2" name="Afbeelding 1">
            <a:extLst>
              <a:ext uri="{FF2B5EF4-FFF2-40B4-BE49-F238E27FC236}">
                <a16:creationId xmlns:a16="http://schemas.microsoft.com/office/drawing/2014/main" id="{6C10D2CD-490A-4B77-AFEA-CCB9214F558F}"/>
              </a:ext>
            </a:extLst>
          </p:cNvPr>
          <p:cNvPicPr>
            <a:picLocks noChangeAspect="1"/>
          </p:cNvPicPr>
          <p:nvPr/>
        </p:nvPicPr>
        <p:blipFill>
          <a:blip r:embed="rId4"/>
          <a:stretch>
            <a:fillRect/>
          </a:stretch>
        </p:blipFill>
        <p:spPr>
          <a:xfrm>
            <a:off x="3759696" y="2439119"/>
            <a:ext cx="2419688" cy="2572109"/>
          </a:xfrm>
          <a:prstGeom prst="rect">
            <a:avLst/>
          </a:prstGeom>
        </p:spPr>
      </p:pic>
      <p:pic>
        <p:nvPicPr>
          <p:cNvPr id="5" name="Afbeelding 4">
            <a:extLst>
              <a:ext uri="{FF2B5EF4-FFF2-40B4-BE49-F238E27FC236}">
                <a16:creationId xmlns:a16="http://schemas.microsoft.com/office/drawing/2014/main" id="{92EE2006-CCA4-4F81-882B-05F271233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0235" y="3559834"/>
            <a:ext cx="2744309" cy="2744309"/>
          </a:xfrm>
          <a:prstGeom prst="rect">
            <a:avLst/>
          </a:prstGeom>
        </p:spPr>
      </p:pic>
      <p:pic>
        <p:nvPicPr>
          <p:cNvPr id="8" name="Afbeelding 7" descr="Afbeelding met transport&#10;&#10;Automatisch gegenereerde beschrijving">
            <a:extLst>
              <a:ext uri="{FF2B5EF4-FFF2-40B4-BE49-F238E27FC236}">
                <a16:creationId xmlns:a16="http://schemas.microsoft.com/office/drawing/2014/main" id="{9B4B6303-6CDB-4988-A3ED-C54373D22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0112" y="4275781"/>
            <a:ext cx="2201165" cy="2182107"/>
          </a:xfrm>
          <a:prstGeom prst="rect">
            <a:avLst/>
          </a:prstGeom>
        </p:spPr>
      </p:pic>
      <p:pic>
        <p:nvPicPr>
          <p:cNvPr id="11" name="Afbeelding 10">
            <a:extLst>
              <a:ext uri="{FF2B5EF4-FFF2-40B4-BE49-F238E27FC236}">
                <a16:creationId xmlns:a16="http://schemas.microsoft.com/office/drawing/2014/main" id="{894F24CE-1826-49FD-9DCE-1B37A25C3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0234" y="790575"/>
            <a:ext cx="2744309" cy="2782425"/>
          </a:xfrm>
          <a:prstGeom prst="rect">
            <a:avLst/>
          </a:prstGeom>
        </p:spPr>
      </p:pic>
    </p:spTree>
    <p:extLst>
      <p:ext uri="{BB962C8B-B14F-4D97-AF65-F5344CB8AC3E}">
        <p14:creationId xmlns:p14="http://schemas.microsoft.com/office/powerpoint/2010/main" val="7777021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9">
            <a:extLst>
              <a:ext uri="{FF2B5EF4-FFF2-40B4-BE49-F238E27FC236}">
                <a16:creationId xmlns:a16="http://schemas.microsoft.com/office/drawing/2014/main" id="{6CC33B2B-B475-4189-BA8F-3CF8248DC6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31" name="Freeform 14">
              <a:extLst>
                <a:ext uri="{FF2B5EF4-FFF2-40B4-BE49-F238E27FC236}">
                  <a16:creationId xmlns:a16="http://schemas.microsoft.com/office/drawing/2014/main" id="{A59AAC92-4932-4D74-A545-BA3EEE56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32" name="Straight Connector 31">
              <a:extLst>
                <a:ext uri="{FF2B5EF4-FFF2-40B4-BE49-F238E27FC236}">
                  <a16:creationId xmlns:a16="http://schemas.microsoft.com/office/drawing/2014/main" id="{B8446528-FA87-4017-B061-CF7EE79FA2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4D4B4D0-2493-42A2-AEEB-9970A64E8B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676E13B7-7CB7-4489-914B-4012EE6EB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F2159841-C096-430C-B748-E8D2A5C99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B4F167EF-5A0C-487E-8776-97310E39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9D8C053F-F025-4CB6-94C4-2841A20D6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78581BD0-3E75-48CB-A2A3-44DB1ACB6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E90D466A-AB95-4676-82CB-3BEC98AFF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3AFED863-874C-49D9-AE2F-B9DFF00D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 name="Afbeelding 2" descr="Afbeelding met kamer&#10;&#10;Beschrijving is gegenereerd met zeer hoge betrouwbaarheid">
            <a:extLst>
              <a:ext uri="{FF2B5EF4-FFF2-40B4-BE49-F238E27FC236}">
                <a16:creationId xmlns:a16="http://schemas.microsoft.com/office/drawing/2014/main" id="{40943A72-08D6-45A1-A598-8C37239FE06E}"/>
              </a:ext>
            </a:extLst>
          </p:cNvPr>
          <p:cNvPicPr>
            <a:picLocks noChangeAspect="1"/>
          </p:cNvPicPr>
          <p:nvPr/>
        </p:nvPicPr>
        <p:blipFill>
          <a:blip r:embed="rId3"/>
          <a:stretch>
            <a:fillRect/>
          </a:stretch>
        </p:blipFill>
        <p:spPr>
          <a:xfrm>
            <a:off x="1391130" y="2066850"/>
            <a:ext cx="3527641" cy="3081641"/>
          </a:xfrm>
          <a:prstGeom prst="rect">
            <a:avLst/>
          </a:prstGeom>
        </p:spPr>
      </p:pic>
      <p:pic>
        <p:nvPicPr>
          <p:cNvPr id="4" name="Afbeelding 6">
            <a:extLst>
              <a:ext uri="{FF2B5EF4-FFF2-40B4-BE49-F238E27FC236}">
                <a16:creationId xmlns:a16="http://schemas.microsoft.com/office/drawing/2014/main" id="{DECE19B3-67A2-44EB-A4F5-BA6B4370D06F}"/>
              </a:ext>
            </a:extLst>
          </p:cNvPr>
          <p:cNvPicPr>
            <a:picLocks noChangeAspect="1"/>
          </p:cNvPicPr>
          <p:nvPr/>
        </p:nvPicPr>
        <p:blipFill>
          <a:blip r:embed="rId4"/>
          <a:stretch>
            <a:fillRect/>
          </a:stretch>
        </p:blipFill>
        <p:spPr>
          <a:xfrm>
            <a:off x="6022357" y="1942255"/>
            <a:ext cx="3176540" cy="3176540"/>
          </a:xfrm>
          <a:prstGeom prst="rect">
            <a:avLst/>
          </a:prstGeom>
        </p:spPr>
      </p:pic>
      <p:sp>
        <p:nvSpPr>
          <p:cNvPr id="16" name="Titel 19">
            <a:extLst>
              <a:ext uri="{FF2B5EF4-FFF2-40B4-BE49-F238E27FC236}">
                <a16:creationId xmlns:a16="http://schemas.microsoft.com/office/drawing/2014/main" id="{A03F2980-E306-4976-9CB2-62A30CD9618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nl-NL" dirty="0" err="1"/>
              <a:t>Biggest</a:t>
            </a:r>
            <a:r>
              <a:rPr lang="nl-NL" dirty="0"/>
              <a:t> online </a:t>
            </a:r>
            <a:r>
              <a:rPr lang="nl-NL" dirty="0" err="1"/>
              <a:t>payment</a:t>
            </a:r>
            <a:r>
              <a:rPr lang="nl-NL" dirty="0"/>
              <a:t> system</a:t>
            </a:r>
            <a:endParaRPr lang="nl-NL" b="1" dirty="0"/>
          </a:p>
        </p:txBody>
      </p:sp>
      <p:pic>
        <p:nvPicPr>
          <p:cNvPr id="3" name="Afbeelding 4">
            <a:extLst>
              <a:ext uri="{FF2B5EF4-FFF2-40B4-BE49-F238E27FC236}">
                <a16:creationId xmlns:a16="http://schemas.microsoft.com/office/drawing/2014/main" id="{DFA22C7A-A6DF-486F-BFAA-C004347B76F1}"/>
              </a:ext>
            </a:extLst>
          </p:cNvPr>
          <p:cNvPicPr>
            <a:picLocks noChangeAspect="1"/>
          </p:cNvPicPr>
          <p:nvPr/>
        </p:nvPicPr>
        <p:blipFill>
          <a:blip r:embed="rId5"/>
          <a:stretch>
            <a:fillRect/>
          </a:stretch>
        </p:blipFill>
        <p:spPr>
          <a:xfrm>
            <a:off x="390987" y="5221083"/>
            <a:ext cx="1061577" cy="1061577"/>
          </a:xfrm>
          <a:prstGeom prst="rect">
            <a:avLst/>
          </a:prstGeom>
        </p:spPr>
      </p:pic>
      <p:pic>
        <p:nvPicPr>
          <p:cNvPr id="6" name="Afbeelding 6">
            <a:extLst>
              <a:ext uri="{FF2B5EF4-FFF2-40B4-BE49-F238E27FC236}">
                <a16:creationId xmlns:a16="http://schemas.microsoft.com/office/drawing/2014/main" id="{2D70C241-133E-4465-8EF5-2E6B90D3531D}"/>
              </a:ext>
            </a:extLst>
          </p:cNvPr>
          <p:cNvPicPr>
            <a:picLocks noChangeAspect="1"/>
          </p:cNvPicPr>
          <p:nvPr/>
        </p:nvPicPr>
        <p:blipFill>
          <a:blip r:embed="rId6"/>
          <a:stretch>
            <a:fillRect/>
          </a:stretch>
        </p:blipFill>
        <p:spPr>
          <a:xfrm>
            <a:off x="1442882" y="5007075"/>
            <a:ext cx="1440427" cy="1465008"/>
          </a:xfrm>
          <a:prstGeom prst="rect">
            <a:avLst/>
          </a:prstGeom>
        </p:spPr>
      </p:pic>
      <p:pic>
        <p:nvPicPr>
          <p:cNvPr id="8" name="Afbeelding 8">
            <a:extLst>
              <a:ext uri="{FF2B5EF4-FFF2-40B4-BE49-F238E27FC236}">
                <a16:creationId xmlns:a16="http://schemas.microsoft.com/office/drawing/2014/main" id="{64C0CD65-4C8C-478B-9400-8A0DF46386C2}"/>
              </a:ext>
            </a:extLst>
          </p:cNvPr>
          <p:cNvPicPr>
            <a:picLocks noChangeAspect="1"/>
          </p:cNvPicPr>
          <p:nvPr/>
        </p:nvPicPr>
        <p:blipFill>
          <a:blip r:embed="rId7"/>
          <a:stretch>
            <a:fillRect/>
          </a:stretch>
        </p:blipFill>
        <p:spPr>
          <a:xfrm>
            <a:off x="2893142" y="5117690"/>
            <a:ext cx="1256072" cy="1256072"/>
          </a:xfrm>
          <a:prstGeom prst="rect">
            <a:avLst/>
          </a:prstGeom>
        </p:spPr>
      </p:pic>
      <p:pic>
        <p:nvPicPr>
          <p:cNvPr id="10" name="Afbeelding 10">
            <a:extLst>
              <a:ext uri="{FF2B5EF4-FFF2-40B4-BE49-F238E27FC236}">
                <a16:creationId xmlns:a16="http://schemas.microsoft.com/office/drawing/2014/main" id="{03E82C2E-F87D-4261-B3A6-BD66341AD03E}"/>
              </a:ext>
            </a:extLst>
          </p:cNvPr>
          <p:cNvPicPr>
            <a:picLocks noChangeAspect="1"/>
          </p:cNvPicPr>
          <p:nvPr/>
        </p:nvPicPr>
        <p:blipFill>
          <a:blip r:embed="rId8"/>
          <a:stretch>
            <a:fillRect/>
          </a:stretch>
        </p:blipFill>
        <p:spPr>
          <a:xfrm>
            <a:off x="4232786" y="5007078"/>
            <a:ext cx="1489589" cy="1477298"/>
          </a:xfrm>
          <a:prstGeom prst="rect">
            <a:avLst/>
          </a:prstGeom>
        </p:spPr>
      </p:pic>
    </p:spTree>
    <p:extLst>
      <p:ext uri="{BB962C8B-B14F-4D97-AF65-F5344CB8AC3E}">
        <p14:creationId xmlns:p14="http://schemas.microsoft.com/office/powerpoint/2010/main" val="8121416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2">
            <a:extLst>
              <a:ext uri="{FF2B5EF4-FFF2-40B4-BE49-F238E27FC236}">
                <a16:creationId xmlns:a16="http://schemas.microsoft.com/office/drawing/2014/main" id="{6CC33B2B-B475-4189-BA8F-3CF8248DC6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4" name="Freeform 14">
              <a:extLst>
                <a:ext uri="{FF2B5EF4-FFF2-40B4-BE49-F238E27FC236}">
                  <a16:creationId xmlns:a16="http://schemas.microsoft.com/office/drawing/2014/main" id="{A59AAC92-4932-4D74-A545-BA3EEE56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5" name="Straight Connector 14">
              <a:extLst>
                <a:ext uri="{FF2B5EF4-FFF2-40B4-BE49-F238E27FC236}">
                  <a16:creationId xmlns:a16="http://schemas.microsoft.com/office/drawing/2014/main" id="{B8446528-FA87-4017-B061-CF7EE79FA2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4D4B4D0-2493-42A2-AEEB-9970A64E8B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676E13B7-7CB7-4489-914B-4012EE6EB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F2159841-C096-430C-B748-E8D2A5C99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4F167EF-5A0C-487E-8776-97310E39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9D8C053F-F025-4CB6-94C4-2841A20D6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78581BD0-3E75-48CB-A2A3-44DB1ACB6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E90D466A-AB95-4676-82CB-3BEC98AFF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3AFED863-874C-49D9-AE2F-B9DFF00D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0" name="Afbeelding 30" descr="Afbeelding met vectorafbeeldingen&#10;&#10;Beschrijving is gegenereerd met hoge betrouwbaarheid">
            <a:extLst>
              <a:ext uri="{FF2B5EF4-FFF2-40B4-BE49-F238E27FC236}">
                <a16:creationId xmlns:a16="http://schemas.microsoft.com/office/drawing/2014/main" id="{DC3EF26C-CB74-4923-A662-C5C2207CCC2A}"/>
              </a:ext>
            </a:extLst>
          </p:cNvPr>
          <p:cNvPicPr>
            <a:picLocks noChangeAspect="1"/>
          </p:cNvPicPr>
          <p:nvPr/>
        </p:nvPicPr>
        <p:blipFill>
          <a:blip r:embed="rId3"/>
          <a:stretch>
            <a:fillRect/>
          </a:stretch>
        </p:blipFill>
        <p:spPr>
          <a:xfrm>
            <a:off x="4048664" y="4314645"/>
            <a:ext cx="2139351" cy="2124974"/>
          </a:xfrm>
          <a:prstGeom prst="rect">
            <a:avLst/>
          </a:prstGeom>
        </p:spPr>
      </p:pic>
      <p:pic>
        <p:nvPicPr>
          <p:cNvPr id="34" name="Afbeelding 34">
            <a:extLst>
              <a:ext uri="{FF2B5EF4-FFF2-40B4-BE49-F238E27FC236}">
                <a16:creationId xmlns:a16="http://schemas.microsoft.com/office/drawing/2014/main" id="{1866CBFC-139C-4C71-9B7C-A25B5E1A893B}"/>
              </a:ext>
            </a:extLst>
          </p:cNvPr>
          <p:cNvPicPr>
            <a:picLocks noChangeAspect="1"/>
          </p:cNvPicPr>
          <p:nvPr/>
        </p:nvPicPr>
        <p:blipFill>
          <a:blip r:embed="rId4"/>
          <a:stretch>
            <a:fillRect/>
          </a:stretch>
        </p:blipFill>
        <p:spPr>
          <a:xfrm>
            <a:off x="871268" y="1266645"/>
            <a:ext cx="3418936" cy="3232030"/>
          </a:xfrm>
          <a:prstGeom prst="rect">
            <a:avLst/>
          </a:prstGeom>
        </p:spPr>
      </p:pic>
      <p:pic>
        <p:nvPicPr>
          <p:cNvPr id="38" name="Afbeelding 38" descr="Afbeelding met gebouw&#10;&#10;Beschrijving is gegenereerd met zeer hoge betrouwbaarheid">
            <a:extLst>
              <a:ext uri="{FF2B5EF4-FFF2-40B4-BE49-F238E27FC236}">
                <a16:creationId xmlns:a16="http://schemas.microsoft.com/office/drawing/2014/main" id="{267A4942-A340-4CDE-8DE8-D7AEA7C6EA3B}"/>
              </a:ext>
            </a:extLst>
          </p:cNvPr>
          <p:cNvPicPr>
            <a:picLocks noChangeAspect="1"/>
          </p:cNvPicPr>
          <p:nvPr/>
        </p:nvPicPr>
        <p:blipFill>
          <a:blip r:embed="rId5"/>
          <a:stretch>
            <a:fillRect/>
          </a:stretch>
        </p:blipFill>
        <p:spPr>
          <a:xfrm>
            <a:off x="6098876" y="1260894"/>
            <a:ext cx="3502324" cy="3473569"/>
          </a:xfrm>
          <a:prstGeom prst="rect">
            <a:avLst/>
          </a:prstGeom>
        </p:spPr>
      </p:pic>
      <p:sp>
        <p:nvSpPr>
          <p:cNvPr id="42" name="Titel 19">
            <a:extLst>
              <a:ext uri="{FF2B5EF4-FFF2-40B4-BE49-F238E27FC236}">
                <a16:creationId xmlns:a16="http://schemas.microsoft.com/office/drawing/2014/main" id="{B15A6822-4627-4B8E-9323-B34615EAF3A8}"/>
              </a:ext>
            </a:extLst>
          </p:cNvPr>
          <p:cNvSpPr>
            <a:spLocks noGrp="1"/>
          </p:cNvSpPr>
          <p:nvPr>
            <p:ph type="title"/>
          </p:nvPr>
        </p:nvSpPr>
        <p:spPr>
          <a:xfrm>
            <a:off x="1079900" y="595223"/>
            <a:ext cx="8596668" cy="1320800"/>
          </a:xfrm>
        </p:spPr>
        <p:txBody>
          <a:bodyPr/>
          <a:lstStyle/>
          <a:p>
            <a:r>
              <a:rPr lang="nl-NL" dirty="0"/>
              <a:t>PayPal Corporation</a:t>
            </a:r>
          </a:p>
        </p:txBody>
      </p:sp>
    </p:spTree>
    <p:extLst>
      <p:ext uri="{BB962C8B-B14F-4D97-AF65-F5344CB8AC3E}">
        <p14:creationId xmlns:p14="http://schemas.microsoft.com/office/powerpoint/2010/main" val="19913783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EFA7421F-DA27-40CA-A35A-29670032FAE9}"/>
              </a:ext>
            </a:extLst>
          </p:cNvPr>
          <p:cNvSpPr/>
          <p:nvPr/>
        </p:nvSpPr>
        <p:spPr>
          <a:xfrm>
            <a:off x="-399690" y="-284672"/>
            <a:ext cx="12804474" cy="73698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12" descr="Afbeelding met tekst, kaart&#10;&#10;Beschrijving is gegenereerd met zeer hoge betrouwbaarheid">
            <a:extLst>
              <a:ext uri="{FF2B5EF4-FFF2-40B4-BE49-F238E27FC236}">
                <a16:creationId xmlns:a16="http://schemas.microsoft.com/office/drawing/2014/main" id="{EAC3E87E-2F2A-4BC9-9E70-0D07ADB81D31}"/>
              </a:ext>
            </a:extLst>
          </p:cNvPr>
          <p:cNvPicPr>
            <a:picLocks noChangeAspect="1"/>
          </p:cNvPicPr>
          <p:nvPr/>
        </p:nvPicPr>
        <p:blipFill rotWithShape="1">
          <a:blip r:embed="rId3"/>
          <a:srcRect r="1" b="424"/>
          <a:stretch/>
        </p:blipFill>
        <p:spPr>
          <a:xfrm>
            <a:off x="132465" y="574178"/>
            <a:ext cx="11986665" cy="5742056"/>
          </a:xfrm>
          <a:prstGeom prst="rect">
            <a:avLst/>
          </a:prstGeom>
        </p:spPr>
      </p:pic>
    </p:spTree>
    <p:extLst>
      <p:ext uri="{BB962C8B-B14F-4D97-AF65-F5344CB8AC3E}">
        <p14:creationId xmlns:p14="http://schemas.microsoft.com/office/powerpoint/2010/main" val="14623164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el 19">
            <a:extLst>
              <a:ext uri="{FF2B5EF4-FFF2-40B4-BE49-F238E27FC236}">
                <a16:creationId xmlns:a16="http://schemas.microsoft.com/office/drawing/2014/main" id="{988180E4-9534-4CDB-9D87-7CDE36DFB7BB}"/>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nl-NL" dirty="0"/>
              <a:t>Market share</a:t>
            </a:r>
          </a:p>
        </p:txBody>
      </p:sp>
      <p:pic>
        <p:nvPicPr>
          <p:cNvPr id="7" name="Afbeelding 7" descr="Afbeelding met plaats, meubels, kruk&#10;&#10;Beschrijving is gegenereerd met zeer hoge betrouwbaarheid">
            <a:extLst>
              <a:ext uri="{FF2B5EF4-FFF2-40B4-BE49-F238E27FC236}">
                <a16:creationId xmlns:a16="http://schemas.microsoft.com/office/drawing/2014/main" id="{882BCD4D-0972-4DCF-9E97-C67428546BF9}"/>
              </a:ext>
            </a:extLst>
          </p:cNvPr>
          <p:cNvPicPr>
            <a:picLocks noChangeAspect="1"/>
          </p:cNvPicPr>
          <p:nvPr/>
        </p:nvPicPr>
        <p:blipFill>
          <a:blip r:embed="rId3"/>
          <a:stretch>
            <a:fillRect/>
          </a:stretch>
        </p:blipFill>
        <p:spPr>
          <a:xfrm>
            <a:off x="684362" y="2858107"/>
            <a:ext cx="4166558" cy="2550764"/>
          </a:xfrm>
          <a:prstGeom prst="rect">
            <a:avLst/>
          </a:prstGeom>
        </p:spPr>
      </p:pic>
      <p:pic>
        <p:nvPicPr>
          <p:cNvPr id="11" name="Afbeelding 11">
            <a:extLst>
              <a:ext uri="{FF2B5EF4-FFF2-40B4-BE49-F238E27FC236}">
                <a16:creationId xmlns:a16="http://schemas.microsoft.com/office/drawing/2014/main" id="{4B860471-8072-4547-8BA8-C4276742A16B}"/>
              </a:ext>
            </a:extLst>
          </p:cNvPr>
          <p:cNvPicPr>
            <a:picLocks noChangeAspect="1"/>
          </p:cNvPicPr>
          <p:nvPr/>
        </p:nvPicPr>
        <p:blipFill rotWithShape="1">
          <a:blip r:embed="rId4"/>
          <a:srcRect l="19060" t="203" r="15927" b="463"/>
          <a:stretch/>
        </p:blipFill>
        <p:spPr>
          <a:xfrm>
            <a:off x="5472022" y="2591879"/>
            <a:ext cx="3578102" cy="3075205"/>
          </a:xfrm>
          <a:prstGeom prst="rect">
            <a:avLst/>
          </a:prstGeom>
        </p:spPr>
      </p:pic>
    </p:spTree>
    <p:extLst>
      <p:ext uri="{BB962C8B-B14F-4D97-AF65-F5344CB8AC3E}">
        <p14:creationId xmlns:p14="http://schemas.microsoft.com/office/powerpoint/2010/main" val="3581850175"/>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6">
            <a:extLst>
              <a:ext uri="{FF2B5EF4-FFF2-40B4-BE49-F238E27FC236}">
                <a16:creationId xmlns:a16="http://schemas.microsoft.com/office/drawing/2014/main" id="{AB3DF6F3-C3F3-403D-AB1C-5BCA311DA6C2}"/>
              </a:ext>
            </a:extLst>
          </p:cNvPr>
          <p:cNvPicPr>
            <a:picLocks noChangeAspect="1"/>
          </p:cNvPicPr>
          <p:nvPr/>
        </p:nvPicPr>
        <p:blipFill>
          <a:blip r:embed="rId3"/>
          <a:stretch>
            <a:fillRect/>
          </a:stretch>
        </p:blipFill>
        <p:spPr>
          <a:xfrm>
            <a:off x="363623" y="52260"/>
            <a:ext cx="3302829" cy="3302829"/>
          </a:xfrm>
          <a:prstGeom prst="rect">
            <a:avLst/>
          </a:prstGeom>
        </p:spPr>
      </p:pic>
      <p:pic>
        <p:nvPicPr>
          <p:cNvPr id="12" name="Afbeelding 12">
            <a:extLst>
              <a:ext uri="{FF2B5EF4-FFF2-40B4-BE49-F238E27FC236}">
                <a16:creationId xmlns:a16="http://schemas.microsoft.com/office/drawing/2014/main" id="{5697AA26-E18E-46C4-A383-1673A10E9F0C}"/>
              </a:ext>
            </a:extLst>
          </p:cNvPr>
          <p:cNvPicPr>
            <a:picLocks noChangeAspect="1"/>
          </p:cNvPicPr>
          <p:nvPr/>
        </p:nvPicPr>
        <p:blipFill>
          <a:blip r:embed="rId4"/>
          <a:stretch>
            <a:fillRect/>
          </a:stretch>
        </p:blipFill>
        <p:spPr>
          <a:xfrm>
            <a:off x="643467" y="4261813"/>
            <a:ext cx="2927072" cy="1529395"/>
          </a:xfrm>
          <a:prstGeom prst="rect">
            <a:avLst/>
          </a:prstGeom>
        </p:spPr>
      </p:pic>
      <p:pic>
        <p:nvPicPr>
          <p:cNvPr id="4" name="Afbeelding 4">
            <a:extLst>
              <a:ext uri="{FF2B5EF4-FFF2-40B4-BE49-F238E27FC236}">
                <a16:creationId xmlns:a16="http://schemas.microsoft.com/office/drawing/2014/main" id="{656862BD-ED81-4EA8-B6BE-EEEE429F2D53}"/>
              </a:ext>
            </a:extLst>
          </p:cNvPr>
          <p:cNvPicPr>
            <a:picLocks noChangeAspect="1"/>
          </p:cNvPicPr>
          <p:nvPr/>
        </p:nvPicPr>
        <p:blipFill>
          <a:blip r:embed="rId5"/>
          <a:stretch>
            <a:fillRect/>
          </a:stretch>
        </p:blipFill>
        <p:spPr>
          <a:xfrm>
            <a:off x="3017952" y="2382884"/>
            <a:ext cx="3581061" cy="1566714"/>
          </a:xfrm>
          <a:prstGeom prst="rect">
            <a:avLst/>
          </a:prstGeom>
        </p:spPr>
      </p:pic>
      <p:pic>
        <p:nvPicPr>
          <p:cNvPr id="10" name="Afbeelding 10">
            <a:extLst>
              <a:ext uri="{FF2B5EF4-FFF2-40B4-BE49-F238E27FC236}">
                <a16:creationId xmlns:a16="http://schemas.microsoft.com/office/drawing/2014/main" id="{5469A418-7E78-4D57-B8E1-6BB4808A3D8A}"/>
              </a:ext>
            </a:extLst>
          </p:cNvPr>
          <p:cNvPicPr>
            <a:picLocks noChangeAspect="1"/>
          </p:cNvPicPr>
          <p:nvPr/>
        </p:nvPicPr>
        <p:blipFill>
          <a:blip r:embed="rId6"/>
          <a:stretch>
            <a:fillRect/>
          </a:stretch>
        </p:blipFill>
        <p:spPr>
          <a:xfrm>
            <a:off x="6309184" y="510495"/>
            <a:ext cx="2927072" cy="1953820"/>
          </a:xfrm>
          <a:prstGeom prst="rect">
            <a:avLst/>
          </a:prstGeom>
        </p:spPr>
      </p:pic>
      <p:pic>
        <p:nvPicPr>
          <p:cNvPr id="8" name="Afbeelding 8">
            <a:extLst>
              <a:ext uri="{FF2B5EF4-FFF2-40B4-BE49-F238E27FC236}">
                <a16:creationId xmlns:a16="http://schemas.microsoft.com/office/drawing/2014/main" id="{54AC6029-ECD1-4DE1-9B28-D6015C0508F0}"/>
              </a:ext>
            </a:extLst>
          </p:cNvPr>
          <p:cNvPicPr>
            <a:picLocks noChangeAspect="1"/>
          </p:cNvPicPr>
          <p:nvPr/>
        </p:nvPicPr>
        <p:blipFill>
          <a:blip r:embed="rId7"/>
          <a:stretch>
            <a:fillRect/>
          </a:stretch>
        </p:blipFill>
        <p:spPr>
          <a:xfrm>
            <a:off x="6348598" y="4057493"/>
            <a:ext cx="2927071" cy="1580618"/>
          </a:xfrm>
          <a:prstGeom prst="rect">
            <a:avLst/>
          </a:prstGeom>
        </p:spPr>
      </p:pic>
    </p:spTree>
    <p:extLst>
      <p:ext uri="{BB962C8B-B14F-4D97-AF65-F5344CB8AC3E}">
        <p14:creationId xmlns:p14="http://schemas.microsoft.com/office/powerpoint/2010/main" val="37292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295</TotalTime>
  <Words>571</Words>
  <Application>Microsoft Office PowerPoint</Application>
  <PresentationFormat>Breedbeeld</PresentationFormat>
  <Paragraphs>145</Paragraphs>
  <Slides>15</Slides>
  <Notes>14</Notes>
  <HiddenSlides>0</HiddenSlides>
  <MMClips>0</MMClips>
  <ScaleCrop>false</ScaleCrop>
  <HeadingPairs>
    <vt:vector size="4" baseType="variant">
      <vt:variant>
        <vt:lpstr>Thema</vt:lpstr>
      </vt:variant>
      <vt:variant>
        <vt:i4>1</vt:i4>
      </vt:variant>
      <vt:variant>
        <vt:lpstr>Diatitels</vt:lpstr>
      </vt:variant>
      <vt:variant>
        <vt:i4>15</vt:i4>
      </vt:variant>
    </vt:vector>
  </HeadingPairs>
  <TitlesOfParts>
    <vt:vector size="16" baseType="lpstr">
      <vt:lpstr>Facet</vt:lpstr>
      <vt:lpstr>PowerPoint-presentatie</vt:lpstr>
      <vt:lpstr>PowerPoint-presentatie</vt:lpstr>
      <vt:lpstr>PowerPoint-presentatie</vt:lpstr>
      <vt:lpstr>Biggest online payment system</vt:lpstr>
      <vt:lpstr>PowerPoint-presentatie</vt:lpstr>
      <vt:lpstr>PayPal Corporation</vt:lpstr>
      <vt:lpstr>PowerPoint-presentatie</vt:lpstr>
      <vt:lpstr>PowerPoint-presentatie</vt:lpstr>
      <vt:lpstr>PowerPoint-presentatie</vt:lpstr>
      <vt:lpstr>PowerPoint-presentatie</vt:lpstr>
      <vt:lpstr>PowerPoint-presentatie</vt:lpstr>
      <vt:lpstr>Business features</vt:lpstr>
      <vt:lpstr>PowerPoint-presentatie</vt:lpstr>
      <vt:lpstr>Mobile App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Joachim Veulemans</dc:creator>
  <cp:lastModifiedBy>Joachim Veulemans</cp:lastModifiedBy>
  <cp:revision>118</cp:revision>
  <dcterms:created xsi:type="dcterms:W3CDTF">2012-07-30T23:35:21Z</dcterms:created>
  <dcterms:modified xsi:type="dcterms:W3CDTF">2018-12-20T10:24:15Z</dcterms:modified>
</cp:coreProperties>
</file>